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37" r:id="rId2"/>
    <p:sldId id="258" r:id="rId3"/>
    <p:sldId id="297" r:id="rId4"/>
    <p:sldId id="377" r:id="rId5"/>
    <p:sldId id="426" r:id="rId6"/>
    <p:sldId id="427" r:id="rId7"/>
    <p:sldId id="420" r:id="rId8"/>
    <p:sldId id="524" r:id="rId9"/>
    <p:sldId id="332" r:id="rId10"/>
    <p:sldId id="523" r:id="rId11"/>
    <p:sldId id="514" r:id="rId12"/>
    <p:sldId id="525" r:id="rId13"/>
    <p:sldId id="526" r:id="rId14"/>
    <p:sldId id="527" r:id="rId15"/>
    <p:sldId id="529" r:id="rId16"/>
    <p:sldId id="528" r:id="rId17"/>
    <p:sldId id="428" r:id="rId18"/>
    <p:sldId id="533" r:id="rId19"/>
    <p:sldId id="534" r:id="rId20"/>
    <p:sldId id="536" r:id="rId21"/>
    <p:sldId id="370" r:id="rId22"/>
    <p:sldId id="339" r:id="rId23"/>
    <p:sldId id="338" r:id="rId24"/>
    <p:sldId id="324" r:id="rId25"/>
    <p:sldId id="519" r:id="rId26"/>
    <p:sldId id="513" r:id="rId27"/>
    <p:sldId id="520" r:id="rId28"/>
    <p:sldId id="540" r:id="rId29"/>
    <p:sldId id="429" r:id="rId30"/>
    <p:sldId id="515" r:id="rId31"/>
    <p:sldId id="521" r:id="rId32"/>
    <p:sldId id="366" r:id="rId33"/>
    <p:sldId id="343" r:id="rId34"/>
    <p:sldId id="535" r:id="rId35"/>
    <p:sldId id="368" r:id="rId36"/>
    <p:sldId id="311" r:id="rId37"/>
    <p:sldId id="532" r:id="rId38"/>
    <p:sldId id="352" r:id="rId39"/>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ED24616-54FA-4647-BBC6-085CB15112B8}">
          <p14:sldIdLst>
            <p14:sldId id="537"/>
            <p14:sldId id="258"/>
            <p14:sldId id="297"/>
            <p14:sldId id="377"/>
            <p14:sldId id="426"/>
            <p14:sldId id="427"/>
            <p14:sldId id="420"/>
            <p14:sldId id="524"/>
            <p14:sldId id="332"/>
            <p14:sldId id="523"/>
            <p14:sldId id="514"/>
            <p14:sldId id="525"/>
            <p14:sldId id="526"/>
            <p14:sldId id="527"/>
            <p14:sldId id="529"/>
            <p14:sldId id="528"/>
            <p14:sldId id="428"/>
            <p14:sldId id="533"/>
            <p14:sldId id="534"/>
            <p14:sldId id="536"/>
            <p14:sldId id="370"/>
            <p14:sldId id="339"/>
            <p14:sldId id="338"/>
            <p14:sldId id="324"/>
            <p14:sldId id="519"/>
            <p14:sldId id="513"/>
            <p14:sldId id="520"/>
            <p14:sldId id="540"/>
            <p14:sldId id="429"/>
            <p14:sldId id="515"/>
            <p14:sldId id="521"/>
            <p14:sldId id="366"/>
            <p14:sldId id="343"/>
            <p14:sldId id="535"/>
            <p14:sldId id="368"/>
            <p14:sldId id="311"/>
            <p14:sldId id="532"/>
            <p14:sldId id="35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nemann, Theresa" initials="LT" lastIdx="33" clrIdx="0">
    <p:extLst>
      <p:ext uri="{19B8F6BF-5375-455C-9EA6-DF929625EA0E}">
        <p15:presenceInfo xmlns:p15="http://schemas.microsoft.com/office/powerpoint/2012/main" userId="S-1-5-21-1697894619-4133479892-3829351374-338443" providerId="AD"/>
      </p:ext>
    </p:extLst>
  </p:cmAuthor>
  <p:cmAuthor id="2" name="Grünenwald, Christoph" initials="CG" lastIdx="6" clrIdx="1">
    <p:extLst>
      <p:ext uri="{19B8F6BF-5375-455C-9EA6-DF929625EA0E}">
        <p15:presenceInfo xmlns:p15="http://schemas.microsoft.com/office/powerpoint/2012/main" userId="S::Christoph.Gruenenwald@kvjs.de::8493e245-5ef0-4f08-be5d-2881c4c12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E75B6"/>
    <a:srgbClr val="B04453"/>
    <a:srgbClr val="8B182A"/>
    <a:srgbClr val="32659A"/>
    <a:srgbClr val="F3F7FB"/>
    <a:srgbClr val="EEB500"/>
    <a:srgbClr val="F6BB00"/>
    <a:srgbClr val="FABE00"/>
    <a:srgbClr val="5032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59" autoAdjust="0"/>
    <p:restoredTop sz="94660"/>
  </p:normalViewPr>
  <p:slideViewPr>
    <p:cSldViewPr snapToGrid="0">
      <p:cViewPr varScale="1">
        <p:scale>
          <a:sx n="111" d="100"/>
          <a:sy n="111" d="100"/>
        </p:scale>
        <p:origin x="76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54CD8-B450-4CF1-A1B1-88327AE39C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F377D7B-5F78-449B-8C21-726E2BBE1C39}">
      <dgm:prSet phldrT="[Text]"/>
      <dgm:spPr>
        <a:solidFill>
          <a:srgbClr val="F3F7FB"/>
        </a:solidFill>
      </dgm:spPr>
      <dgm:t>
        <a:bodyPr/>
        <a:lstStyle/>
        <a:p>
          <a:r>
            <a:rPr lang="de-DE" dirty="0">
              <a:solidFill>
                <a:schemeClr val="tx1"/>
              </a:solidFill>
            </a:rPr>
            <a:t>Vorstellung</a:t>
          </a:r>
        </a:p>
      </dgm:t>
    </dgm:pt>
    <dgm:pt modelId="{ECE5054C-68E8-4C1B-BE79-699DDCCBFD84}" type="parTrans" cxnId="{7D567711-BBE9-41A2-A7F9-3B7D79FAB2E8}">
      <dgm:prSet/>
      <dgm:spPr/>
      <dgm:t>
        <a:bodyPr/>
        <a:lstStyle/>
        <a:p>
          <a:endParaRPr lang="de-DE"/>
        </a:p>
      </dgm:t>
    </dgm:pt>
    <dgm:pt modelId="{AA633611-2D60-4657-8E55-C992DFFB5247}" type="sibTrans" cxnId="{7D567711-BBE9-41A2-A7F9-3B7D79FAB2E8}">
      <dgm:prSet/>
      <dgm:spPr/>
      <dgm:t>
        <a:bodyPr/>
        <a:lstStyle/>
        <a:p>
          <a:endParaRPr lang="de-DE"/>
        </a:p>
      </dgm:t>
    </dgm:pt>
    <dgm:pt modelId="{48DA6821-10A3-42A6-A625-30AFE45128C8}">
      <dgm:prSet phldrT="[Text]"/>
      <dgm:spPr>
        <a:solidFill>
          <a:srgbClr val="F3F7FB"/>
        </a:solidFill>
      </dgm:spPr>
      <dgm:t>
        <a:bodyPr/>
        <a:lstStyle/>
        <a:p>
          <a:r>
            <a:rPr lang="de-DE" dirty="0">
              <a:solidFill>
                <a:schemeClr val="tx1"/>
              </a:solidFill>
            </a:rPr>
            <a:t>Ausgangslage</a:t>
          </a:r>
        </a:p>
      </dgm:t>
    </dgm:pt>
    <dgm:pt modelId="{4694819C-970E-479C-B614-032151B9A9D3}" type="parTrans" cxnId="{38B9B4CE-8101-4E88-8A80-2CBFD542350E}">
      <dgm:prSet/>
      <dgm:spPr/>
      <dgm:t>
        <a:bodyPr/>
        <a:lstStyle/>
        <a:p>
          <a:endParaRPr lang="de-DE"/>
        </a:p>
      </dgm:t>
    </dgm:pt>
    <dgm:pt modelId="{A718AEA1-78DF-4231-B98D-9E8FE0583545}" type="sibTrans" cxnId="{38B9B4CE-8101-4E88-8A80-2CBFD542350E}">
      <dgm:prSet/>
      <dgm:spPr/>
      <dgm:t>
        <a:bodyPr/>
        <a:lstStyle/>
        <a:p>
          <a:endParaRPr lang="de-DE"/>
        </a:p>
      </dgm:t>
    </dgm:pt>
    <dgm:pt modelId="{A0ECB955-A8AC-4E91-8602-632F2BA0A707}">
      <dgm:prSet phldrT="[Text]"/>
      <dgm:spPr>
        <a:solidFill>
          <a:srgbClr val="F3F7FB"/>
        </a:solidFill>
      </dgm:spPr>
      <dgm:t>
        <a:bodyPr/>
        <a:lstStyle/>
        <a:p>
          <a:r>
            <a:rPr lang="de-DE" dirty="0">
              <a:solidFill>
                <a:schemeClr val="tx1"/>
              </a:solidFill>
            </a:rPr>
            <a:t>Doppelrolle und Aufgaben der Verfahrenslotsin </a:t>
          </a:r>
        </a:p>
      </dgm:t>
    </dgm:pt>
    <dgm:pt modelId="{C10E597A-484B-4B07-A7E6-3D0CF8670A1E}" type="parTrans" cxnId="{DB435799-A26E-447B-B3D6-5717DF9106A0}">
      <dgm:prSet/>
      <dgm:spPr/>
      <dgm:t>
        <a:bodyPr/>
        <a:lstStyle/>
        <a:p>
          <a:endParaRPr lang="de-DE"/>
        </a:p>
      </dgm:t>
    </dgm:pt>
    <dgm:pt modelId="{A3C346EE-7F19-401D-AAFF-D49CF83FB265}" type="sibTrans" cxnId="{DB435799-A26E-447B-B3D6-5717DF9106A0}">
      <dgm:prSet/>
      <dgm:spPr/>
      <dgm:t>
        <a:bodyPr/>
        <a:lstStyle/>
        <a:p>
          <a:endParaRPr lang="de-DE"/>
        </a:p>
      </dgm:t>
    </dgm:pt>
    <dgm:pt modelId="{58F5D690-C39C-43B0-A3EB-1A7017B97EEB}">
      <dgm:prSet phldrT="[Text]"/>
      <dgm:spPr>
        <a:solidFill>
          <a:srgbClr val="F3F7FB"/>
        </a:solidFill>
      </dgm:spPr>
      <dgm:t>
        <a:bodyPr/>
        <a:lstStyle/>
        <a:p>
          <a:r>
            <a:rPr lang="de-DE" dirty="0">
              <a:solidFill>
                <a:schemeClr val="tx1"/>
              </a:solidFill>
            </a:rPr>
            <a:t>Informationen</a:t>
          </a:r>
        </a:p>
      </dgm:t>
    </dgm:pt>
    <dgm:pt modelId="{021167D2-F1DF-4400-B5BF-4A962D40EF9A}" type="parTrans" cxnId="{6BECF042-B0E5-4932-A6D8-3C8CD175F3C0}">
      <dgm:prSet/>
      <dgm:spPr/>
      <dgm:t>
        <a:bodyPr/>
        <a:lstStyle/>
        <a:p>
          <a:endParaRPr lang="de-DE"/>
        </a:p>
      </dgm:t>
    </dgm:pt>
    <dgm:pt modelId="{153BD9BA-434E-41A7-80F3-1706C26A2033}" type="sibTrans" cxnId="{6BECF042-B0E5-4932-A6D8-3C8CD175F3C0}">
      <dgm:prSet/>
      <dgm:spPr/>
      <dgm:t>
        <a:bodyPr/>
        <a:lstStyle/>
        <a:p>
          <a:endParaRPr lang="de-DE"/>
        </a:p>
      </dgm:t>
    </dgm:pt>
    <dgm:pt modelId="{B0BD091C-6611-4811-B854-D6BE21A5A534}">
      <dgm:prSet phldrT="[Text]"/>
      <dgm:spPr>
        <a:solidFill>
          <a:srgbClr val="F3F7FB"/>
        </a:solidFill>
      </dgm:spPr>
      <dgm:t>
        <a:bodyPr/>
        <a:lstStyle/>
        <a:p>
          <a:r>
            <a:rPr lang="de-DE" dirty="0">
              <a:solidFill>
                <a:schemeClr val="tx1"/>
              </a:solidFill>
            </a:rPr>
            <a:t>Zeit für Fragen und Anmerkungen</a:t>
          </a:r>
        </a:p>
      </dgm:t>
    </dgm:pt>
    <dgm:pt modelId="{455D2A39-E7CA-494E-BA2F-3E96212A970D}" type="parTrans" cxnId="{CFEB09CB-A80F-40DD-A541-6F0CF5B6B87E}">
      <dgm:prSet/>
      <dgm:spPr/>
      <dgm:t>
        <a:bodyPr/>
        <a:lstStyle/>
        <a:p>
          <a:endParaRPr lang="de-DE"/>
        </a:p>
      </dgm:t>
    </dgm:pt>
    <dgm:pt modelId="{0AF938FE-9A61-4333-9656-225F70A784FA}" type="sibTrans" cxnId="{CFEB09CB-A80F-40DD-A541-6F0CF5B6B87E}">
      <dgm:prSet/>
      <dgm:spPr/>
      <dgm:t>
        <a:bodyPr/>
        <a:lstStyle/>
        <a:p>
          <a:endParaRPr lang="de-DE"/>
        </a:p>
      </dgm:t>
    </dgm:pt>
    <dgm:pt modelId="{2710B801-D27E-4456-921F-D18237EDB277}">
      <dgm:prSet phldrT="[Text]"/>
      <dgm:spPr>
        <a:solidFill>
          <a:srgbClr val="F3F7FB"/>
        </a:solidFill>
      </dgm:spPr>
      <dgm:t>
        <a:bodyPr/>
        <a:lstStyle/>
        <a:p>
          <a:r>
            <a:rPr lang="de-DE" dirty="0">
              <a:solidFill>
                <a:schemeClr val="tx1"/>
              </a:solidFill>
            </a:rPr>
            <a:t>Eingliederungshilfe</a:t>
          </a:r>
        </a:p>
      </dgm:t>
    </dgm:pt>
    <dgm:pt modelId="{19FD2C74-EF23-419C-9AD2-AF5FCE192B41}" type="sibTrans" cxnId="{49080802-E198-4BA3-B386-14789BB06077}">
      <dgm:prSet/>
      <dgm:spPr/>
      <dgm:t>
        <a:bodyPr/>
        <a:lstStyle/>
        <a:p>
          <a:endParaRPr lang="de-DE"/>
        </a:p>
      </dgm:t>
    </dgm:pt>
    <dgm:pt modelId="{9D9C6F3B-F86C-4C29-AB22-D770E748089C}" type="parTrans" cxnId="{49080802-E198-4BA3-B386-14789BB06077}">
      <dgm:prSet/>
      <dgm:spPr/>
      <dgm:t>
        <a:bodyPr/>
        <a:lstStyle/>
        <a:p>
          <a:endParaRPr lang="de-DE"/>
        </a:p>
      </dgm:t>
    </dgm:pt>
    <dgm:pt modelId="{A821F7D7-A3EC-4156-ACCE-D28F7BEEA4A7}" type="pres">
      <dgm:prSet presAssocID="{7D154CD8-B450-4CF1-A1B1-88327AE39CFA}" presName="Name0" presStyleCnt="0">
        <dgm:presLayoutVars>
          <dgm:chMax val="7"/>
          <dgm:chPref val="7"/>
          <dgm:dir/>
        </dgm:presLayoutVars>
      </dgm:prSet>
      <dgm:spPr/>
    </dgm:pt>
    <dgm:pt modelId="{801B9E69-852D-462C-A494-5368FE1B474B}" type="pres">
      <dgm:prSet presAssocID="{7D154CD8-B450-4CF1-A1B1-88327AE39CFA}" presName="Name1" presStyleCnt="0"/>
      <dgm:spPr/>
    </dgm:pt>
    <dgm:pt modelId="{124D9978-3080-4904-B6DD-4D033EF83F75}" type="pres">
      <dgm:prSet presAssocID="{7D154CD8-B450-4CF1-A1B1-88327AE39CFA}" presName="cycle" presStyleCnt="0"/>
      <dgm:spPr/>
    </dgm:pt>
    <dgm:pt modelId="{A074A146-52B2-4BF7-8A36-072CA8D2EE92}" type="pres">
      <dgm:prSet presAssocID="{7D154CD8-B450-4CF1-A1B1-88327AE39CFA}" presName="srcNode" presStyleLbl="node1" presStyleIdx="0" presStyleCnt="6"/>
      <dgm:spPr/>
    </dgm:pt>
    <dgm:pt modelId="{38CAD7A0-7ECE-4C4D-ACFC-475437FFFDE9}" type="pres">
      <dgm:prSet presAssocID="{7D154CD8-B450-4CF1-A1B1-88327AE39CFA}" presName="conn" presStyleLbl="parChTrans1D2" presStyleIdx="0" presStyleCnt="1"/>
      <dgm:spPr/>
    </dgm:pt>
    <dgm:pt modelId="{0F2AF5AD-55D1-4F38-944C-FF2BF151FBA1}" type="pres">
      <dgm:prSet presAssocID="{7D154CD8-B450-4CF1-A1B1-88327AE39CFA}" presName="extraNode" presStyleLbl="node1" presStyleIdx="0" presStyleCnt="6"/>
      <dgm:spPr/>
    </dgm:pt>
    <dgm:pt modelId="{CA2C512B-3AC2-46E2-B4F7-3F683C0559F0}" type="pres">
      <dgm:prSet presAssocID="{7D154CD8-B450-4CF1-A1B1-88327AE39CFA}" presName="dstNode" presStyleLbl="node1" presStyleIdx="0" presStyleCnt="6"/>
      <dgm:spPr/>
    </dgm:pt>
    <dgm:pt modelId="{8D443AF0-B293-46E7-9802-B215B4CFFCDE}" type="pres">
      <dgm:prSet presAssocID="{CF377D7B-5F78-449B-8C21-726E2BBE1C39}" presName="text_1" presStyleLbl="node1" presStyleIdx="0" presStyleCnt="6">
        <dgm:presLayoutVars>
          <dgm:bulletEnabled val="1"/>
        </dgm:presLayoutVars>
      </dgm:prSet>
      <dgm:spPr/>
    </dgm:pt>
    <dgm:pt modelId="{78916297-7AFD-46AF-A8C0-15861785D4B2}" type="pres">
      <dgm:prSet presAssocID="{CF377D7B-5F78-449B-8C21-726E2BBE1C39}" presName="accent_1" presStyleCnt="0"/>
      <dgm:spPr/>
    </dgm:pt>
    <dgm:pt modelId="{9A43AEE5-796B-431D-9E53-635B0C44B6DC}" type="pres">
      <dgm:prSet presAssocID="{CF377D7B-5F78-449B-8C21-726E2BBE1C39}" presName="accentRepeatNode" presStyleLbl="solidFgAcc1" presStyleIdx="0" presStyleCnt="6"/>
      <dgm:spPr>
        <a:ln>
          <a:solidFill>
            <a:srgbClr val="32659A"/>
          </a:solidFill>
        </a:ln>
      </dgm:spPr>
    </dgm:pt>
    <dgm:pt modelId="{98E82B39-0493-4659-8C73-0E7CED88EDF9}" type="pres">
      <dgm:prSet presAssocID="{48DA6821-10A3-42A6-A625-30AFE45128C8}" presName="text_2" presStyleLbl="node1" presStyleIdx="1" presStyleCnt="6">
        <dgm:presLayoutVars>
          <dgm:bulletEnabled val="1"/>
        </dgm:presLayoutVars>
      </dgm:prSet>
      <dgm:spPr/>
    </dgm:pt>
    <dgm:pt modelId="{EFC14A9E-D011-4EE2-AC90-424CFDDD07EC}" type="pres">
      <dgm:prSet presAssocID="{48DA6821-10A3-42A6-A625-30AFE45128C8}" presName="accent_2" presStyleCnt="0"/>
      <dgm:spPr/>
    </dgm:pt>
    <dgm:pt modelId="{039A4430-033A-4631-B609-5EE405EAB776}" type="pres">
      <dgm:prSet presAssocID="{48DA6821-10A3-42A6-A625-30AFE45128C8}" presName="accentRepeatNode" presStyleLbl="solidFgAcc1" presStyleIdx="1" presStyleCnt="6"/>
      <dgm:spPr>
        <a:ln>
          <a:solidFill>
            <a:srgbClr val="32659A"/>
          </a:solidFill>
        </a:ln>
      </dgm:spPr>
    </dgm:pt>
    <dgm:pt modelId="{B6E224EF-FD62-4E1F-8A92-A63197DD904F}" type="pres">
      <dgm:prSet presAssocID="{2710B801-D27E-4456-921F-D18237EDB277}" presName="text_3" presStyleLbl="node1" presStyleIdx="2" presStyleCnt="6">
        <dgm:presLayoutVars>
          <dgm:bulletEnabled val="1"/>
        </dgm:presLayoutVars>
      </dgm:prSet>
      <dgm:spPr/>
    </dgm:pt>
    <dgm:pt modelId="{317709C5-2F27-44FF-BFED-99D09569D490}" type="pres">
      <dgm:prSet presAssocID="{2710B801-D27E-4456-921F-D18237EDB277}" presName="accent_3" presStyleCnt="0"/>
      <dgm:spPr/>
    </dgm:pt>
    <dgm:pt modelId="{4968F3F9-A854-46F7-9BD2-05B74DAEE49E}" type="pres">
      <dgm:prSet presAssocID="{2710B801-D27E-4456-921F-D18237EDB277}" presName="accentRepeatNode" presStyleLbl="solidFgAcc1" presStyleIdx="2" presStyleCnt="6"/>
      <dgm:spPr>
        <a:ln>
          <a:solidFill>
            <a:srgbClr val="32659A"/>
          </a:solidFill>
        </a:ln>
      </dgm:spPr>
    </dgm:pt>
    <dgm:pt modelId="{FF422649-A358-40DD-B0DF-13131D4C474A}" type="pres">
      <dgm:prSet presAssocID="{A0ECB955-A8AC-4E91-8602-632F2BA0A707}" presName="text_4" presStyleLbl="node1" presStyleIdx="3" presStyleCnt="6">
        <dgm:presLayoutVars>
          <dgm:bulletEnabled val="1"/>
        </dgm:presLayoutVars>
      </dgm:prSet>
      <dgm:spPr/>
    </dgm:pt>
    <dgm:pt modelId="{2EFAB86E-7086-4DFC-9AEF-15C01ADF5FDF}" type="pres">
      <dgm:prSet presAssocID="{A0ECB955-A8AC-4E91-8602-632F2BA0A707}" presName="accent_4" presStyleCnt="0"/>
      <dgm:spPr/>
    </dgm:pt>
    <dgm:pt modelId="{0C1A1928-7048-48B3-A915-0F404BAA195D}" type="pres">
      <dgm:prSet presAssocID="{A0ECB955-A8AC-4E91-8602-632F2BA0A707}" presName="accentRepeatNode" presStyleLbl="solidFgAcc1" presStyleIdx="3" presStyleCnt="6"/>
      <dgm:spPr>
        <a:ln>
          <a:solidFill>
            <a:srgbClr val="32659A"/>
          </a:solidFill>
        </a:ln>
      </dgm:spPr>
    </dgm:pt>
    <dgm:pt modelId="{528B6419-A81F-4FF1-8B15-1A6C190BB9CF}" type="pres">
      <dgm:prSet presAssocID="{58F5D690-C39C-43B0-A3EB-1A7017B97EEB}" presName="text_5" presStyleLbl="node1" presStyleIdx="4" presStyleCnt="6">
        <dgm:presLayoutVars>
          <dgm:bulletEnabled val="1"/>
        </dgm:presLayoutVars>
      </dgm:prSet>
      <dgm:spPr/>
    </dgm:pt>
    <dgm:pt modelId="{F017D91E-0F67-4E89-98B7-65928E157FF2}" type="pres">
      <dgm:prSet presAssocID="{58F5D690-C39C-43B0-A3EB-1A7017B97EEB}" presName="accent_5" presStyleCnt="0"/>
      <dgm:spPr/>
    </dgm:pt>
    <dgm:pt modelId="{ADA22A0D-E0D2-4B62-89DE-59A7C83AA751}" type="pres">
      <dgm:prSet presAssocID="{58F5D690-C39C-43B0-A3EB-1A7017B97EEB}" presName="accentRepeatNode" presStyleLbl="solidFgAcc1" presStyleIdx="4" presStyleCnt="6"/>
      <dgm:spPr>
        <a:ln>
          <a:solidFill>
            <a:srgbClr val="32659A"/>
          </a:solidFill>
        </a:ln>
      </dgm:spPr>
    </dgm:pt>
    <dgm:pt modelId="{326D5E9C-5EEE-4098-B47B-D0E4FCD2BCAB}" type="pres">
      <dgm:prSet presAssocID="{B0BD091C-6611-4811-B854-D6BE21A5A534}" presName="text_6" presStyleLbl="node1" presStyleIdx="5" presStyleCnt="6">
        <dgm:presLayoutVars>
          <dgm:bulletEnabled val="1"/>
        </dgm:presLayoutVars>
      </dgm:prSet>
      <dgm:spPr/>
    </dgm:pt>
    <dgm:pt modelId="{3647636D-7B56-4060-935C-A32795DA497D}" type="pres">
      <dgm:prSet presAssocID="{B0BD091C-6611-4811-B854-D6BE21A5A534}" presName="accent_6" presStyleCnt="0"/>
      <dgm:spPr/>
    </dgm:pt>
    <dgm:pt modelId="{9A28AEAB-D73A-432B-92E9-4394828A2E10}" type="pres">
      <dgm:prSet presAssocID="{B0BD091C-6611-4811-B854-D6BE21A5A534}" presName="accentRepeatNode" presStyleLbl="solidFgAcc1" presStyleIdx="5" presStyleCnt="6"/>
      <dgm:spPr>
        <a:ln>
          <a:solidFill>
            <a:srgbClr val="32659A"/>
          </a:solidFill>
        </a:ln>
      </dgm:spPr>
    </dgm:pt>
  </dgm:ptLst>
  <dgm:cxnLst>
    <dgm:cxn modelId="{49080802-E198-4BA3-B386-14789BB06077}" srcId="{7D154CD8-B450-4CF1-A1B1-88327AE39CFA}" destId="{2710B801-D27E-4456-921F-D18237EDB277}" srcOrd="2" destOrd="0" parTransId="{9D9C6F3B-F86C-4C29-AB22-D770E748089C}" sibTransId="{19FD2C74-EF23-419C-9AD2-AF5FCE192B41}"/>
    <dgm:cxn modelId="{7D567711-BBE9-41A2-A7F9-3B7D79FAB2E8}" srcId="{7D154CD8-B450-4CF1-A1B1-88327AE39CFA}" destId="{CF377D7B-5F78-449B-8C21-726E2BBE1C39}" srcOrd="0" destOrd="0" parTransId="{ECE5054C-68E8-4C1B-BE79-699DDCCBFD84}" sibTransId="{AA633611-2D60-4657-8E55-C992DFFB5247}"/>
    <dgm:cxn modelId="{A2579B26-AFB9-45EF-91B8-364A16CB1310}" type="presOf" srcId="{AA633611-2D60-4657-8E55-C992DFFB5247}" destId="{38CAD7A0-7ECE-4C4D-ACFC-475437FFFDE9}" srcOrd="0" destOrd="0" presId="urn:microsoft.com/office/officeart/2008/layout/VerticalCurvedList"/>
    <dgm:cxn modelId="{27C1C037-C1F6-4238-91A0-33DEDAECDB83}" type="presOf" srcId="{2710B801-D27E-4456-921F-D18237EDB277}" destId="{B6E224EF-FD62-4E1F-8A92-A63197DD904F}" srcOrd="0" destOrd="0" presId="urn:microsoft.com/office/officeart/2008/layout/VerticalCurvedList"/>
    <dgm:cxn modelId="{6BECF042-B0E5-4932-A6D8-3C8CD175F3C0}" srcId="{7D154CD8-B450-4CF1-A1B1-88327AE39CFA}" destId="{58F5D690-C39C-43B0-A3EB-1A7017B97EEB}" srcOrd="4" destOrd="0" parTransId="{021167D2-F1DF-4400-B5BF-4A962D40EF9A}" sibTransId="{153BD9BA-434E-41A7-80F3-1706C26A2033}"/>
    <dgm:cxn modelId="{AB438348-20D3-41E4-8F59-78C6D6DE0A2B}" type="presOf" srcId="{48DA6821-10A3-42A6-A625-30AFE45128C8}" destId="{98E82B39-0493-4659-8C73-0E7CED88EDF9}" srcOrd="0" destOrd="0" presId="urn:microsoft.com/office/officeart/2008/layout/VerticalCurvedList"/>
    <dgm:cxn modelId="{DB435799-A26E-447B-B3D6-5717DF9106A0}" srcId="{7D154CD8-B450-4CF1-A1B1-88327AE39CFA}" destId="{A0ECB955-A8AC-4E91-8602-632F2BA0A707}" srcOrd="3" destOrd="0" parTransId="{C10E597A-484B-4B07-A7E6-3D0CF8670A1E}" sibTransId="{A3C346EE-7F19-401D-AAFF-D49CF83FB265}"/>
    <dgm:cxn modelId="{024022C7-C3B7-4294-A11B-EB29F4EF3472}" type="presOf" srcId="{CF377D7B-5F78-449B-8C21-726E2BBE1C39}" destId="{8D443AF0-B293-46E7-9802-B215B4CFFCDE}" srcOrd="0" destOrd="0" presId="urn:microsoft.com/office/officeart/2008/layout/VerticalCurvedList"/>
    <dgm:cxn modelId="{0DA5A8C9-77C0-45BF-AFA5-7453EC8121FC}" type="presOf" srcId="{58F5D690-C39C-43B0-A3EB-1A7017B97EEB}" destId="{528B6419-A81F-4FF1-8B15-1A6C190BB9CF}" srcOrd="0" destOrd="0" presId="urn:microsoft.com/office/officeart/2008/layout/VerticalCurvedList"/>
    <dgm:cxn modelId="{CFEB09CB-A80F-40DD-A541-6F0CF5B6B87E}" srcId="{7D154CD8-B450-4CF1-A1B1-88327AE39CFA}" destId="{B0BD091C-6611-4811-B854-D6BE21A5A534}" srcOrd="5" destOrd="0" parTransId="{455D2A39-E7CA-494E-BA2F-3E96212A970D}" sibTransId="{0AF938FE-9A61-4333-9656-225F70A784FA}"/>
    <dgm:cxn modelId="{38B9B4CE-8101-4E88-8A80-2CBFD542350E}" srcId="{7D154CD8-B450-4CF1-A1B1-88327AE39CFA}" destId="{48DA6821-10A3-42A6-A625-30AFE45128C8}" srcOrd="1" destOrd="0" parTransId="{4694819C-970E-479C-B614-032151B9A9D3}" sibTransId="{A718AEA1-78DF-4231-B98D-9E8FE0583545}"/>
    <dgm:cxn modelId="{803CAAE4-E9A7-4378-8329-00DEFD0C855C}" type="presOf" srcId="{7D154CD8-B450-4CF1-A1B1-88327AE39CFA}" destId="{A821F7D7-A3EC-4156-ACCE-D28F7BEEA4A7}" srcOrd="0" destOrd="0" presId="urn:microsoft.com/office/officeart/2008/layout/VerticalCurvedList"/>
    <dgm:cxn modelId="{76B340EF-1156-476F-9523-FBBCA50360B3}" type="presOf" srcId="{A0ECB955-A8AC-4E91-8602-632F2BA0A707}" destId="{FF422649-A358-40DD-B0DF-13131D4C474A}" srcOrd="0" destOrd="0" presId="urn:microsoft.com/office/officeart/2008/layout/VerticalCurvedList"/>
    <dgm:cxn modelId="{47CC52F2-F170-40B0-AEB1-9E05AABEAD3B}" type="presOf" srcId="{B0BD091C-6611-4811-B854-D6BE21A5A534}" destId="{326D5E9C-5EEE-4098-B47B-D0E4FCD2BCAB}" srcOrd="0" destOrd="0" presId="urn:microsoft.com/office/officeart/2008/layout/VerticalCurvedList"/>
    <dgm:cxn modelId="{273773F2-B626-452A-941B-B9D0C20CAA3C}" type="presParOf" srcId="{A821F7D7-A3EC-4156-ACCE-D28F7BEEA4A7}" destId="{801B9E69-852D-462C-A494-5368FE1B474B}" srcOrd="0" destOrd="0" presId="urn:microsoft.com/office/officeart/2008/layout/VerticalCurvedList"/>
    <dgm:cxn modelId="{3F461810-B3CE-4885-BE58-621B871B9320}" type="presParOf" srcId="{801B9E69-852D-462C-A494-5368FE1B474B}" destId="{124D9978-3080-4904-B6DD-4D033EF83F75}" srcOrd="0" destOrd="0" presId="urn:microsoft.com/office/officeart/2008/layout/VerticalCurvedList"/>
    <dgm:cxn modelId="{C4EABB6B-8A64-4F6C-B952-E3D625F8CA3A}" type="presParOf" srcId="{124D9978-3080-4904-B6DD-4D033EF83F75}" destId="{A074A146-52B2-4BF7-8A36-072CA8D2EE92}" srcOrd="0" destOrd="0" presId="urn:microsoft.com/office/officeart/2008/layout/VerticalCurvedList"/>
    <dgm:cxn modelId="{EFE2C915-EAFD-455A-8AFD-EAAE129A0B16}" type="presParOf" srcId="{124D9978-3080-4904-B6DD-4D033EF83F75}" destId="{38CAD7A0-7ECE-4C4D-ACFC-475437FFFDE9}" srcOrd="1" destOrd="0" presId="urn:microsoft.com/office/officeart/2008/layout/VerticalCurvedList"/>
    <dgm:cxn modelId="{F425C578-5DF1-46AB-8BE5-22933B49AADB}" type="presParOf" srcId="{124D9978-3080-4904-B6DD-4D033EF83F75}" destId="{0F2AF5AD-55D1-4F38-944C-FF2BF151FBA1}" srcOrd="2" destOrd="0" presId="urn:microsoft.com/office/officeart/2008/layout/VerticalCurvedList"/>
    <dgm:cxn modelId="{0D41C12B-95DA-43C9-818B-100129C4FBC4}" type="presParOf" srcId="{124D9978-3080-4904-B6DD-4D033EF83F75}" destId="{CA2C512B-3AC2-46E2-B4F7-3F683C0559F0}" srcOrd="3" destOrd="0" presId="urn:microsoft.com/office/officeart/2008/layout/VerticalCurvedList"/>
    <dgm:cxn modelId="{ECF97289-92DD-4A4A-8F5D-F6EE46FE4E83}" type="presParOf" srcId="{801B9E69-852D-462C-A494-5368FE1B474B}" destId="{8D443AF0-B293-46E7-9802-B215B4CFFCDE}" srcOrd="1" destOrd="0" presId="urn:microsoft.com/office/officeart/2008/layout/VerticalCurvedList"/>
    <dgm:cxn modelId="{F6931F93-AA8B-426A-A039-C240699418C3}" type="presParOf" srcId="{801B9E69-852D-462C-A494-5368FE1B474B}" destId="{78916297-7AFD-46AF-A8C0-15861785D4B2}" srcOrd="2" destOrd="0" presId="urn:microsoft.com/office/officeart/2008/layout/VerticalCurvedList"/>
    <dgm:cxn modelId="{F6AAD6D6-B2AF-4966-9DEE-A59FB67819FB}" type="presParOf" srcId="{78916297-7AFD-46AF-A8C0-15861785D4B2}" destId="{9A43AEE5-796B-431D-9E53-635B0C44B6DC}" srcOrd="0" destOrd="0" presId="urn:microsoft.com/office/officeart/2008/layout/VerticalCurvedList"/>
    <dgm:cxn modelId="{6AA30474-BA0D-4561-802F-4D87476CC106}" type="presParOf" srcId="{801B9E69-852D-462C-A494-5368FE1B474B}" destId="{98E82B39-0493-4659-8C73-0E7CED88EDF9}" srcOrd="3" destOrd="0" presId="urn:microsoft.com/office/officeart/2008/layout/VerticalCurvedList"/>
    <dgm:cxn modelId="{62EB5B22-ED36-45F1-847B-35A457AF5310}" type="presParOf" srcId="{801B9E69-852D-462C-A494-5368FE1B474B}" destId="{EFC14A9E-D011-4EE2-AC90-424CFDDD07EC}" srcOrd="4" destOrd="0" presId="urn:microsoft.com/office/officeart/2008/layout/VerticalCurvedList"/>
    <dgm:cxn modelId="{430BF348-260F-4673-86F0-D4577F367506}" type="presParOf" srcId="{EFC14A9E-D011-4EE2-AC90-424CFDDD07EC}" destId="{039A4430-033A-4631-B609-5EE405EAB776}" srcOrd="0" destOrd="0" presId="urn:microsoft.com/office/officeart/2008/layout/VerticalCurvedList"/>
    <dgm:cxn modelId="{26CC71CF-DA9B-4AE7-81A1-C0AD51BCA78B}" type="presParOf" srcId="{801B9E69-852D-462C-A494-5368FE1B474B}" destId="{B6E224EF-FD62-4E1F-8A92-A63197DD904F}" srcOrd="5" destOrd="0" presId="urn:microsoft.com/office/officeart/2008/layout/VerticalCurvedList"/>
    <dgm:cxn modelId="{32F411D2-9308-4E26-AF5F-78F658C40471}" type="presParOf" srcId="{801B9E69-852D-462C-A494-5368FE1B474B}" destId="{317709C5-2F27-44FF-BFED-99D09569D490}" srcOrd="6" destOrd="0" presId="urn:microsoft.com/office/officeart/2008/layout/VerticalCurvedList"/>
    <dgm:cxn modelId="{C9891886-AA7E-40B0-889B-44D64ACB7360}" type="presParOf" srcId="{317709C5-2F27-44FF-BFED-99D09569D490}" destId="{4968F3F9-A854-46F7-9BD2-05B74DAEE49E}" srcOrd="0" destOrd="0" presId="urn:microsoft.com/office/officeart/2008/layout/VerticalCurvedList"/>
    <dgm:cxn modelId="{4E782B52-FFEC-492B-A91E-9469DAB7F698}" type="presParOf" srcId="{801B9E69-852D-462C-A494-5368FE1B474B}" destId="{FF422649-A358-40DD-B0DF-13131D4C474A}" srcOrd="7" destOrd="0" presId="urn:microsoft.com/office/officeart/2008/layout/VerticalCurvedList"/>
    <dgm:cxn modelId="{71A02C40-EEDB-4A1D-AB4B-F9B259DD33AB}" type="presParOf" srcId="{801B9E69-852D-462C-A494-5368FE1B474B}" destId="{2EFAB86E-7086-4DFC-9AEF-15C01ADF5FDF}" srcOrd="8" destOrd="0" presId="urn:microsoft.com/office/officeart/2008/layout/VerticalCurvedList"/>
    <dgm:cxn modelId="{4422A5E6-0EBB-4B82-B51A-92EF407BBF23}" type="presParOf" srcId="{2EFAB86E-7086-4DFC-9AEF-15C01ADF5FDF}" destId="{0C1A1928-7048-48B3-A915-0F404BAA195D}" srcOrd="0" destOrd="0" presId="urn:microsoft.com/office/officeart/2008/layout/VerticalCurvedList"/>
    <dgm:cxn modelId="{74C3B2E8-F0DE-4190-B6FB-C88294624F65}" type="presParOf" srcId="{801B9E69-852D-462C-A494-5368FE1B474B}" destId="{528B6419-A81F-4FF1-8B15-1A6C190BB9CF}" srcOrd="9" destOrd="0" presId="urn:microsoft.com/office/officeart/2008/layout/VerticalCurvedList"/>
    <dgm:cxn modelId="{7DEE8243-BCCD-4BBA-869A-8D36B9ED2132}" type="presParOf" srcId="{801B9E69-852D-462C-A494-5368FE1B474B}" destId="{F017D91E-0F67-4E89-98B7-65928E157FF2}" srcOrd="10" destOrd="0" presId="urn:microsoft.com/office/officeart/2008/layout/VerticalCurvedList"/>
    <dgm:cxn modelId="{E3ADC358-DC56-4AC6-B129-E07784FE479D}" type="presParOf" srcId="{F017D91E-0F67-4E89-98B7-65928E157FF2}" destId="{ADA22A0D-E0D2-4B62-89DE-59A7C83AA751}" srcOrd="0" destOrd="0" presId="urn:microsoft.com/office/officeart/2008/layout/VerticalCurvedList"/>
    <dgm:cxn modelId="{398B9E64-2FD6-4C7A-A343-B0ED7EE8E4EA}" type="presParOf" srcId="{801B9E69-852D-462C-A494-5368FE1B474B}" destId="{326D5E9C-5EEE-4098-B47B-D0E4FCD2BCAB}" srcOrd="11" destOrd="0" presId="urn:microsoft.com/office/officeart/2008/layout/VerticalCurvedList"/>
    <dgm:cxn modelId="{E479D32B-3344-4CD9-B5E2-1CAA3D418C83}" type="presParOf" srcId="{801B9E69-852D-462C-A494-5368FE1B474B}" destId="{3647636D-7B56-4060-935C-A32795DA497D}" srcOrd="12" destOrd="0" presId="urn:microsoft.com/office/officeart/2008/layout/VerticalCurvedList"/>
    <dgm:cxn modelId="{C45257BD-6F23-445E-9CBD-E29B5E949168}" type="presParOf" srcId="{3647636D-7B56-4060-935C-A32795DA497D}" destId="{9A28AEAB-D73A-432B-92E9-4394828A2E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AD7A0-7ECE-4C4D-ACFC-475437FFFDE9}">
      <dsp:nvSpPr>
        <dsp:cNvPr id="0" name=""/>
        <dsp:cNvSpPr/>
      </dsp:nvSpPr>
      <dsp:spPr>
        <a:xfrm>
          <a:off x="-5628777" y="-861670"/>
          <a:ext cx="6701658" cy="6701658"/>
        </a:xfrm>
        <a:prstGeom prst="blockArc">
          <a:avLst>
            <a:gd name="adj1" fmla="val 18900000"/>
            <a:gd name="adj2" fmla="val 2700000"/>
            <a:gd name="adj3" fmla="val 32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443AF0-B293-46E7-9802-B215B4CFFCDE}">
      <dsp:nvSpPr>
        <dsp:cNvPr id="0" name=""/>
        <dsp:cNvSpPr/>
      </dsp:nvSpPr>
      <dsp:spPr>
        <a:xfrm>
          <a:off x="399828" y="262158"/>
          <a:ext cx="7500814" cy="524117"/>
        </a:xfrm>
        <a:prstGeom prst="rect">
          <a:avLst/>
        </a:prstGeom>
        <a:solidFill>
          <a:srgbClr val="F3F7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018" tIns="66040" rIns="66040" bIns="66040" numCol="1" spcCol="1270" anchor="ctr" anchorCtr="0">
          <a:noAutofit/>
        </a:bodyPr>
        <a:lstStyle/>
        <a:p>
          <a:pPr marL="0" lvl="0" indent="0" algn="l" defTabSz="1155700">
            <a:lnSpc>
              <a:spcPct val="90000"/>
            </a:lnSpc>
            <a:spcBef>
              <a:spcPct val="0"/>
            </a:spcBef>
            <a:spcAft>
              <a:spcPct val="35000"/>
            </a:spcAft>
            <a:buNone/>
          </a:pPr>
          <a:r>
            <a:rPr lang="de-DE" sz="2600" kern="1200" dirty="0">
              <a:solidFill>
                <a:schemeClr val="tx1"/>
              </a:solidFill>
            </a:rPr>
            <a:t>Vorstellung</a:t>
          </a:r>
        </a:p>
      </dsp:txBody>
      <dsp:txXfrm>
        <a:off x="399828" y="262158"/>
        <a:ext cx="7500814" cy="524117"/>
      </dsp:txXfrm>
    </dsp:sp>
    <dsp:sp modelId="{9A43AEE5-796B-431D-9E53-635B0C44B6DC}">
      <dsp:nvSpPr>
        <dsp:cNvPr id="0" name=""/>
        <dsp:cNvSpPr/>
      </dsp:nvSpPr>
      <dsp:spPr>
        <a:xfrm>
          <a:off x="72254" y="196643"/>
          <a:ext cx="655146" cy="655146"/>
        </a:xfrm>
        <a:prstGeom prst="ellipse">
          <a:avLst/>
        </a:prstGeom>
        <a:solidFill>
          <a:schemeClr val="lt1">
            <a:hueOff val="0"/>
            <a:satOff val="0"/>
            <a:lumOff val="0"/>
            <a:alphaOff val="0"/>
          </a:schemeClr>
        </a:solidFill>
        <a:ln w="12700" cap="flat" cmpd="sng" algn="ctr">
          <a:solidFill>
            <a:srgbClr val="32659A"/>
          </a:solidFill>
          <a:prstDash val="solid"/>
          <a:miter lim="800000"/>
        </a:ln>
        <a:effectLst/>
      </dsp:spPr>
      <dsp:style>
        <a:lnRef idx="2">
          <a:scrgbClr r="0" g="0" b="0"/>
        </a:lnRef>
        <a:fillRef idx="1">
          <a:scrgbClr r="0" g="0" b="0"/>
        </a:fillRef>
        <a:effectRef idx="0">
          <a:scrgbClr r="0" g="0" b="0"/>
        </a:effectRef>
        <a:fontRef idx="minor"/>
      </dsp:style>
    </dsp:sp>
    <dsp:sp modelId="{98E82B39-0493-4659-8C73-0E7CED88EDF9}">
      <dsp:nvSpPr>
        <dsp:cNvPr id="0" name=""/>
        <dsp:cNvSpPr/>
      </dsp:nvSpPr>
      <dsp:spPr>
        <a:xfrm>
          <a:off x="830950" y="1048234"/>
          <a:ext cx="7069692" cy="524117"/>
        </a:xfrm>
        <a:prstGeom prst="rect">
          <a:avLst/>
        </a:prstGeom>
        <a:solidFill>
          <a:srgbClr val="F3F7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018" tIns="66040" rIns="66040" bIns="66040" numCol="1" spcCol="1270" anchor="ctr" anchorCtr="0">
          <a:noAutofit/>
        </a:bodyPr>
        <a:lstStyle/>
        <a:p>
          <a:pPr marL="0" lvl="0" indent="0" algn="l" defTabSz="1155700">
            <a:lnSpc>
              <a:spcPct val="90000"/>
            </a:lnSpc>
            <a:spcBef>
              <a:spcPct val="0"/>
            </a:spcBef>
            <a:spcAft>
              <a:spcPct val="35000"/>
            </a:spcAft>
            <a:buNone/>
          </a:pPr>
          <a:r>
            <a:rPr lang="de-DE" sz="2600" kern="1200" dirty="0">
              <a:solidFill>
                <a:schemeClr val="tx1"/>
              </a:solidFill>
            </a:rPr>
            <a:t>Ausgangslage</a:t>
          </a:r>
        </a:p>
      </dsp:txBody>
      <dsp:txXfrm>
        <a:off x="830950" y="1048234"/>
        <a:ext cx="7069692" cy="524117"/>
      </dsp:txXfrm>
    </dsp:sp>
    <dsp:sp modelId="{039A4430-033A-4631-B609-5EE405EAB776}">
      <dsp:nvSpPr>
        <dsp:cNvPr id="0" name=""/>
        <dsp:cNvSpPr/>
      </dsp:nvSpPr>
      <dsp:spPr>
        <a:xfrm>
          <a:off x="503377" y="982719"/>
          <a:ext cx="655146" cy="655146"/>
        </a:xfrm>
        <a:prstGeom prst="ellipse">
          <a:avLst/>
        </a:prstGeom>
        <a:solidFill>
          <a:schemeClr val="lt1">
            <a:hueOff val="0"/>
            <a:satOff val="0"/>
            <a:lumOff val="0"/>
            <a:alphaOff val="0"/>
          </a:schemeClr>
        </a:solidFill>
        <a:ln w="12700" cap="flat" cmpd="sng" algn="ctr">
          <a:solidFill>
            <a:srgbClr val="32659A"/>
          </a:solidFill>
          <a:prstDash val="solid"/>
          <a:miter lim="800000"/>
        </a:ln>
        <a:effectLst/>
      </dsp:spPr>
      <dsp:style>
        <a:lnRef idx="2">
          <a:scrgbClr r="0" g="0" b="0"/>
        </a:lnRef>
        <a:fillRef idx="1">
          <a:scrgbClr r="0" g="0" b="0"/>
        </a:fillRef>
        <a:effectRef idx="0">
          <a:scrgbClr r="0" g="0" b="0"/>
        </a:effectRef>
        <a:fontRef idx="minor"/>
      </dsp:style>
    </dsp:sp>
    <dsp:sp modelId="{B6E224EF-FD62-4E1F-8A92-A63197DD904F}">
      <dsp:nvSpPr>
        <dsp:cNvPr id="0" name=""/>
        <dsp:cNvSpPr/>
      </dsp:nvSpPr>
      <dsp:spPr>
        <a:xfrm>
          <a:off x="1028091" y="1834310"/>
          <a:ext cx="6872551" cy="524117"/>
        </a:xfrm>
        <a:prstGeom prst="rect">
          <a:avLst/>
        </a:prstGeom>
        <a:solidFill>
          <a:srgbClr val="F3F7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018" tIns="66040" rIns="66040" bIns="66040" numCol="1" spcCol="1270" anchor="ctr" anchorCtr="0">
          <a:noAutofit/>
        </a:bodyPr>
        <a:lstStyle/>
        <a:p>
          <a:pPr marL="0" lvl="0" indent="0" algn="l" defTabSz="1155700">
            <a:lnSpc>
              <a:spcPct val="90000"/>
            </a:lnSpc>
            <a:spcBef>
              <a:spcPct val="0"/>
            </a:spcBef>
            <a:spcAft>
              <a:spcPct val="35000"/>
            </a:spcAft>
            <a:buNone/>
          </a:pPr>
          <a:r>
            <a:rPr lang="de-DE" sz="2600" kern="1200" dirty="0">
              <a:solidFill>
                <a:schemeClr val="tx1"/>
              </a:solidFill>
            </a:rPr>
            <a:t>Eingliederungshilfe</a:t>
          </a:r>
        </a:p>
      </dsp:txBody>
      <dsp:txXfrm>
        <a:off x="1028091" y="1834310"/>
        <a:ext cx="6872551" cy="524117"/>
      </dsp:txXfrm>
    </dsp:sp>
    <dsp:sp modelId="{4968F3F9-A854-46F7-9BD2-05B74DAEE49E}">
      <dsp:nvSpPr>
        <dsp:cNvPr id="0" name=""/>
        <dsp:cNvSpPr/>
      </dsp:nvSpPr>
      <dsp:spPr>
        <a:xfrm>
          <a:off x="700518" y="1768796"/>
          <a:ext cx="655146" cy="655146"/>
        </a:xfrm>
        <a:prstGeom prst="ellipse">
          <a:avLst/>
        </a:prstGeom>
        <a:solidFill>
          <a:schemeClr val="lt1">
            <a:hueOff val="0"/>
            <a:satOff val="0"/>
            <a:lumOff val="0"/>
            <a:alphaOff val="0"/>
          </a:schemeClr>
        </a:solidFill>
        <a:ln w="12700" cap="flat" cmpd="sng" algn="ctr">
          <a:solidFill>
            <a:srgbClr val="32659A"/>
          </a:solidFill>
          <a:prstDash val="solid"/>
          <a:miter lim="800000"/>
        </a:ln>
        <a:effectLst/>
      </dsp:spPr>
      <dsp:style>
        <a:lnRef idx="2">
          <a:scrgbClr r="0" g="0" b="0"/>
        </a:lnRef>
        <a:fillRef idx="1">
          <a:scrgbClr r="0" g="0" b="0"/>
        </a:fillRef>
        <a:effectRef idx="0">
          <a:scrgbClr r="0" g="0" b="0"/>
        </a:effectRef>
        <a:fontRef idx="minor"/>
      </dsp:style>
    </dsp:sp>
    <dsp:sp modelId="{FF422649-A358-40DD-B0DF-13131D4C474A}">
      <dsp:nvSpPr>
        <dsp:cNvPr id="0" name=""/>
        <dsp:cNvSpPr/>
      </dsp:nvSpPr>
      <dsp:spPr>
        <a:xfrm>
          <a:off x="1028091" y="2619889"/>
          <a:ext cx="6872551" cy="524117"/>
        </a:xfrm>
        <a:prstGeom prst="rect">
          <a:avLst/>
        </a:prstGeom>
        <a:solidFill>
          <a:srgbClr val="F3F7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018" tIns="66040" rIns="66040" bIns="66040" numCol="1" spcCol="1270" anchor="ctr" anchorCtr="0">
          <a:noAutofit/>
        </a:bodyPr>
        <a:lstStyle/>
        <a:p>
          <a:pPr marL="0" lvl="0" indent="0" algn="l" defTabSz="1155700">
            <a:lnSpc>
              <a:spcPct val="90000"/>
            </a:lnSpc>
            <a:spcBef>
              <a:spcPct val="0"/>
            </a:spcBef>
            <a:spcAft>
              <a:spcPct val="35000"/>
            </a:spcAft>
            <a:buNone/>
          </a:pPr>
          <a:r>
            <a:rPr lang="de-DE" sz="2600" kern="1200" dirty="0">
              <a:solidFill>
                <a:schemeClr val="tx1"/>
              </a:solidFill>
            </a:rPr>
            <a:t>Doppelrolle und Aufgaben der Verfahrenslotsin </a:t>
          </a:r>
        </a:p>
      </dsp:txBody>
      <dsp:txXfrm>
        <a:off x="1028091" y="2619889"/>
        <a:ext cx="6872551" cy="524117"/>
      </dsp:txXfrm>
    </dsp:sp>
    <dsp:sp modelId="{0C1A1928-7048-48B3-A915-0F404BAA195D}">
      <dsp:nvSpPr>
        <dsp:cNvPr id="0" name=""/>
        <dsp:cNvSpPr/>
      </dsp:nvSpPr>
      <dsp:spPr>
        <a:xfrm>
          <a:off x="700518" y="2554374"/>
          <a:ext cx="655146" cy="655146"/>
        </a:xfrm>
        <a:prstGeom prst="ellipse">
          <a:avLst/>
        </a:prstGeom>
        <a:solidFill>
          <a:schemeClr val="lt1">
            <a:hueOff val="0"/>
            <a:satOff val="0"/>
            <a:lumOff val="0"/>
            <a:alphaOff val="0"/>
          </a:schemeClr>
        </a:solidFill>
        <a:ln w="12700" cap="flat" cmpd="sng" algn="ctr">
          <a:solidFill>
            <a:srgbClr val="32659A"/>
          </a:solidFill>
          <a:prstDash val="solid"/>
          <a:miter lim="800000"/>
        </a:ln>
        <a:effectLst/>
      </dsp:spPr>
      <dsp:style>
        <a:lnRef idx="2">
          <a:scrgbClr r="0" g="0" b="0"/>
        </a:lnRef>
        <a:fillRef idx="1">
          <a:scrgbClr r="0" g="0" b="0"/>
        </a:fillRef>
        <a:effectRef idx="0">
          <a:scrgbClr r="0" g="0" b="0"/>
        </a:effectRef>
        <a:fontRef idx="minor"/>
      </dsp:style>
    </dsp:sp>
    <dsp:sp modelId="{528B6419-A81F-4FF1-8B15-1A6C190BB9CF}">
      <dsp:nvSpPr>
        <dsp:cNvPr id="0" name=""/>
        <dsp:cNvSpPr/>
      </dsp:nvSpPr>
      <dsp:spPr>
        <a:xfrm>
          <a:off x="830950" y="3405965"/>
          <a:ext cx="7069692" cy="524117"/>
        </a:xfrm>
        <a:prstGeom prst="rect">
          <a:avLst/>
        </a:prstGeom>
        <a:solidFill>
          <a:srgbClr val="F3F7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018" tIns="66040" rIns="66040" bIns="66040" numCol="1" spcCol="1270" anchor="ctr" anchorCtr="0">
          <a:noAutofit/>
        </a:bodyPr>
        <a:lstStyle/>
        <a:p>
          <a:pPr marL="0" lvl="0" indent="0" algn="l" defTabSz="1155700">
            <a:lnSpc>
              <a:spcPct val="90000"/>
            </a:lnSpc>
            <a:spcBef>
              <a:spcPct val="0"/>
            </a:spcBef>
            <a:spcAft>
              <a:spcPct val="35000"/>
            </a:spcAft>
            <a:buNone/>
          </a:pPr>
          <a:r>
            <a:rPr lang="de-DE" sz="2600" kern="1200" dirty="0">
              <a:solidFill>
                <a:schemeClr val="tx1"/>
              </a:solidFill>
            </a:rPr>
            <a:t>Informationen</a:t>
          </a:r>
        </a:p>
      </dsp:txBody>
      <dsp:txXfrm>
        <a:off x="830950" y="3405965"/>
        <a:ext cx="7069692" cy="524117"/>
      </dsp:txXfrm>
    </dsp:sp>
    <dsp:sp modelId="{ADA22A0D-E0D2-4B62-89DE-59A7C83AA751}">
      <dsp:nvSpPr>
        <dsp:cNvPr id="0" name=""/>
        <dsp:cNvSpPr/>
      </dsp:nvSpPr>
      <dsp:spPr>
        <a:xfrm>
          <a:off x="503377" y="3340450"/>
          <a:ext cx="655146" cy="655146"/>
        </a:xfrm>
        <a:prstGeom prst="ellipse">
          <a:avLst/>
        </a:prstGeom>
        <a:solidFill>
          <a:schemeClr val="lt1">
            <a:hueOff val="0"/>
            <a:satOff val="0"/>
            <a:lumOff val="0"/>
            <a:alphaOff val="0"/>
          </a:schemeClr>
        </a:solidFill>
        <a:ln w="12700" cap="flat" cmpd="sng" algn="ctr">
          <a:solidFill>
            <a:srgbClr val="32659A"/>
          </a:solidFill>
          <a:prstDash val="solid"/>
          <a:miter lim="800000"/>
        </a:ln>
        <a:effectLst/>
      </dsp:spPr>
      <dsp:style>
        <a:lnRef idx="2">
          <a:scrgbClr r="0" g="0" b="0"/>
        </a:lnRef>
        <a:fillRef idx="1">
          <a:scrgbClr r="0" g="0" b="0"/>
        </a:fillRef>
        <a:effectRef idx="0">
          <a:scrgbClr r="0" g="0" b="0"/>
        </a:effectRef>
        <a:fontRef idx="minor"/>
      </dsp:style>
    </dsp:sp>
    <dsp:sp modelId="{326D5E9C-5EEE-4098-B47B-D0E4FCD2BCAB}">
      <dsp:nvSpPr>
        <dsp:cNvPr id="0" name=""/>
        <dsp:cNvSpPr/>
      </dsp:nvSpPr>
      <dsp:spPr>
        <a:xfrm>
          <a:off x="399828" y="4192041"/>
          <a:ext cx="7500814" cy="524117"/>
        </a:xfrm>
        <a:prstGeom prst="rect">
          <a:avLst/>
        </a:prstGeom>
        <a:solidFill>
          <a:srgbClr val="F3F7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018" tIns="66040" rIns="66040" bIns="66040" numCol="1" spcCol="1270" anchor="ctr" anchorCtr="0">
          <a:noAutofit/>
        </a:bodyPr>
        <a:lstStyle/>
        <a:p>
          <a:pPr marL="0" lvl="0" indent="0" algn="l" defTabSz="1155700">
            <a:lnSpc>
              <a:spcPct val="90000"/>
            </a:lnSpc>
            <a:spcBef>
              <a:spcPct val="0"/>
            </a:spcBef>
            <a:spcAft>
              <a:spcPct val="35000"/>
            </a:spcAft>
            <a:buNone/>
          </a:pPr>
          <a:r>
            <a:rPr lang="de-DE" sz="2600" kern="1200" dirty="0">
              <a:solidFill>
                <a:schemeClr val="tx1"/>
              </a:solidFill>
            </a:rPr>
            <a:t>Zeit für Fragen und Anmerkungen</a:t>
          </a:r>
        </a:p>
      </dsp:txBody>
      <dsp:txXfrm>
        <a:off x="399828" y="4192041"/>
        <a:ext cx="7500814" cy="524117"/>
      </dsp:txXfrm>
    </dsp:sp>
    <dsp:sp modelId="{9A28AEAB-D73A-432B-92E9-4394828A2E10}">
      <dsp:nvSpPr>
        <dsp:cNvPr id="0" name=""/>
        <dsp:cNvSpPr/>
      </dsp:nvSpPr>
      <dsp:spPr>
        <a:xfrm>
          <a:off x="72254" y="4126526"/>
          <a:ext cx="655146" cy="655146"/>
        </a:xfrm>
        <a:prstGeom prst="ellipse">
          <a:avLst/>
        </a:prstGeom>
        <a:solidFill>
          <a:schemeClr val="lt1">
            <a:hueOff val="0"/>
            <a:satOff val="0"/>
            <a:lumOff val="0"/>
            <a:alphaOff val="0"/>
          </a:schemeClr>
        </a:solidFill>
        <a:ln w="12700" cap="flat" cmpd="sng" algn="ctr">
          <a:solidFill>
            <a:srgbClr val="32659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B2B5CD-EA9E-46B4-961F-9ABE58BBF07E}" type="datetimeFigureOut">
              <a:rPr lang="de-DE" smtClean="0"/>
              <a:t>28.11.2025</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59C12A-3AFA-4CD3-B698-1C444FCEA771}" type="slidenum">
              <a:rPr lang="de-DE" smtClean="0"/>
              <a:t>‹Nr.›</a:t>
            </a:fld>
            <a:endParaRPr lang="de-DE"/>
          </a:p>
        </p:txBody>
      </p:sp>
    </p:spTree>
    <p:extLst>
      <p:ext uri="{BB962C8B-B14F-4D97-AF65-F5344CB8AC3E}">
        <p14:creationId xmlns:p14="http://schemas.microsoft.com/office/powerpoint/2010/main" val="257445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3C30C-47BE-46C2-84BB-669FD32CACC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D2B0F24-0A0F-4348-8038-1E7CF2072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2F29D4B-889F-40C0-A2D2-09247B8195BF}"/>
              </a:ext>
            </a:extLst>
          </p:cNvPr>
          <p:cNvSpPr>
            <a:spLocks noGrp="1"/>
          </p:cNvSpPr>
          <p:nvPr>
            <p:ph type="dt" sz="half" idx="10"/>
          </p:nvPr>
        </p:nvSpPr>
        <p:spPr/>
        <p:txBody>
          <a:bodyPr/>
          <a:lstStyle/>
          <a:p>
            <a:fld id="{E3857E15-BDF8-4B01-AE8C-11C496B742D5}" type="datetimeFigureOut">
              <a:rPr lang="de-DE" smtClean="0"/>
              <a:t>28.11.2025</a:t>
            </a:fld>
            <a:endParaRPr lang="de-DE"/>
          </a:p>
        </p:txBody>
      </p:sp>
      <p:sp>
        <p:nvSpPr>
          <p:cNvPr id="5" name="Fußzeilenplatzhalter 4">
            <a:extLst>
              <a:ext uri="{FF2B5EF4-FFF2-40B4-BE49-F238E27FC236}">
                <a16:creationId xmlns:a16="http://schemas.microsoft.com/office/drawing/2014/main" id="{427CC625-4998-43CE-9A85-9CF23C4CCD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3E27E57-561B-4E9E-B7A5-A3375352CACA}"/>
              </a:ext>
            </a:extLst>
          </p:cNvPr>
          <p:cNvSpPr>
            <a:spLocks noGrp="1"/>
          </p:cNvSpPr>
          <p:nvPr>
            <p:ph type="sldNum" sz="quarter" idx="12"/>
          </p:nvPr>
        </p:nvSpPr>
        <p:spPr/>
        <p:txBody>
          <a:bodyPr/>
          <a:lstStyle/>
          <a:p>
            <a:fld id="{C023FF70-872E-4525-8AF3-C05D0D2571AD}" type="slidenum">
              <a:rPr lang="de-DE" smtClean="0"/>
              <a:t>‹Nr.›</a:t>
            </a:fld>
            <a:endParaRPr lang="de-DE"/>
          </a:p>
        </p:txBody>
      </p:sp>
    </p:spTree>
    <p:extLst>
      <p:ext uri="{BB962C8B-B14F-4D97-AF65-F5344CB8AC3E}">
        <p14:creationId xmlns:p14="http://schemas.microsoft.com/office/powerpoint/2010/main" val="74888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4E038-1FB3-4522-ABE3-008929397CA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EAB626D-40EE-450B-9C63-F05803ADE5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0C271A4-FD2D-4051-A12C-F63A2E852FAC}"/>
              </a:ext>
            </a:extLst>
          </p:cNvPr>
          <p:cNvSpPr>
            <a:spLocks noGrp="1"/>
          </p:cNvSpPr>
          <p:nvPr>
            <p:ph type="dt" sz="half" idx="10"/>
          </p:nvPr>
        </p:nvSpPr>
        <p:spPr/>
        <p:txBody>
          <a:bodyPr/>
          <a:lstStyle/>
          <a:p>
            <a:fld id="{E3857E15-BDF8-4B01-AE8C-11C496B742D5}" type="datetimeFigureOut">
              <a:rPr lang="de-DE" smtClean="0"/>
              <a:t>28.11.2025</a:t>
            </a:fld>
            <a:endParaRPr lang="de-DE"/>
          </a:p>
        </p:txBody>
      </p:sp>
      <p:sp>
        <p:nvSpPr>
          <p:cNvPr id="5" name="Fußzeilenplatzhalter 4">
            <a:extLst>
              <a:ext uri="{FF2B5EF4-FFF2-40B4-BE49-F238E27FC236}">
                <a16:creationId xmlns:a16="http://schemas.microsoft.com/office/drawing/2014/main" id="{FC4439A3-49BC-4467-A981-5987C056BE0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5495EB-17DE-4957-972C-0666DA6078D9}"/>
              </a:ext>
            </a:extLst>
          </p:cNvPr>
          <p:cNvSpPr>
            <a:spLocks noGrp="1"/>
          </p:cNvSpPr>
          <p:nvPr>
            <p:ph type="sldNum" sz="quarter" idx="12"/>
          </p:nvPr>
        </p:nvSpPr>
        <p:spPr/>
        <p:txBody>
          <a:bodyPr/>
          <a:lstStyle/>
          <a:p>
            <a:fld id="{C023FF70-872E-4525-8AF3-C05D0D2571AD}" type="slidenum">
              <a:rPr lang="de-DE" smtClean="0"/>
              <a:t>‹Nr.›</a:t>
            </a:fld>
            <a:endParaRPr lang="de-DE"/>
          </a:p>
        </p:txBody>
      </p:sp>
    </p:spTree>
    <p:extLst>
      <p:ext uri="{BB962C8B-B14F-4D97-AF65-F5344CB8AC3E}">
        <p14:creationId xmlns:p14="http://schemas.microsoft.com/office/powerpoint/2010/main" val="362890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90674C2-B7E5-4B95-8BD5-AD8981428FE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EE2A8E1-7C7D-4507-AB12-C6B500DEEDF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BF2D5F8-5636-4AB0-BEED-180BB640B84F}"/>
              </a:ext>
            </a:extLst>
          </p:cNvPr>
          <p:cNvSpPr>
            <a:spLocks noGrp="1"/>
          </p:cNvSpPr>
          <p:nvPr>
            <p:ph type="dt" sz="half" idx="10"/>
          </p:nvPr>
        </p:nvSpPr>
        <p:spPr/>
        <p:txBody>
          <a:bodyPr/>
          <a:lstStyle/>
          <a:p>
            <a:fld id="{E3857E15-BDF8-4B01-AE8C-11C496B742D5}" type="datetimeFigureOut">
              <a:rPr lang="de-DE" smtClean="0"/>
              <a:t>28.11.2025</a:t>
            </a:fld>
            <a:endParaRPr lang="de-DE"/>
          </a:p>
        </p:txBody>
      </p:sp>
      <p:sp>
        <p:nvSpPr>
          <p:cNvPr id="5" name="Fußzeilenplatzhalter 4">
            <a:extLst>
              <a:ext uri="{FF2B5EF4-FFF2-40B4-BE49-F238E27FC236}">
                <a16:creationId xmlns:a16="http://schemas.microsoft.com/office/drawing/2014/main" id="{49CE630A-C4F6-4BBF-B642-C7BC6DAC58E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8CE2AB-660C-4285-88B9-397CCC36B8F3}"/>
              </a:ext>
            </a:extLst>
          </p:cNvPr>
          <p:cNvSpPr>
            <a:spLocks noGrp="1"/>
          </p:cNvSpPr>
          <p:nvPr>
            <p:ph type="sldNum" sz="quarter" idx="12"/>
          </p:nvPr>
        </p:nvSpPr>
        <p:spPr/>
        <p:txBody>
          <a:bodyPr/>
          <a:lstStyle/>
          <a:p>
            <a:fld id="{C023FF70-872E-4525-8AF3-C05D0D2571AD}" type="slidenum">
              <a:rPr lang="de-DE" smtClean="0"/>
              <a:t>‹Nr.›</a:t>
            </a:fld>
            <a:endParaRPr lang="de-DE"/>
          </a:p>
        </p:txBody>
      </p:sp>
    </p:spTree>
    <p:extLst>
      <p:ext uri="{BB962C8B-B14F-4D97-AF65-F5344CB8AC3E}">
        <p14:creationId xmlns:p14="http://schemas.microsoft.com/office/powerpoint/2010/main" val="5489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60A8D-25A9-49CD-B2F2-4CB80DEB05B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D16210-72C0-444E-9225-A2C46039700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DC052F8-F7D9-4844-A1AC-83801C7D82BB}"/>
              </a:ext>
            </a:extLst>
          </p:cNvPr>
          <p:cNvSpPr>
            <a:spLocks noGrp="1"/>
          </p:cNvSpPr>
          <p:nvPr>
            <p:ph type="dt" sz="half" idx="10"/>
          </p:nvPr>
        </p:nvSpPr>
        <p:spPr/>
        <p:txBody>
          <a:bodyPr/>
          <a:lstStyle/>
          <a:p>
            <a:fld id="{E3857E15-BDF8-4B01-AE8C-11C496B742D5}" type="datetimeFigureOut">
              <a:rPr lang="de-DE" smtClean="0"/>
              <a:t>28.11.2025</a:t>
            </a:fld>
            <a:endParaRPr lang="de-DE"/>
          </a:p>
        </p:txBody>
      </p:sp>
      <p:sp>
        <p:nvSpPr>
          <p:cNvPr id="5" name="Fußzeilenplatzhalter 4">
            <a:extLst>
              <a:ext uri="{FF2B5EF4-FFF2-40B4-BE49-F238E27FC236}">
                <a16:creationId xmlns:a16="http://schemas.microsoft.com/office/drawing/2014/main" id="{8D1639F8-7F72-4353-85E7-F83131D41A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903E75-B94B-4B94-8760-04AF6F6AC021}"/>
              </a:ext>
            </a:extLst>
          </p:cNvPr>
          <p:cNvSpPr>
            <a:spLocks noGrp="1"/>
          </p:cNvSpPr>
          <p:nvPr>
            <p:ph type="sldNum" sz="quarter" idx="12"/>
          </p:nvPr>
        </p:nvSpPr>
        <p:spPr/>
        <p:txBody>
          <a:bodyPr/>
          <a:lstStyle/>
          <a:p>
            <a:fld id="{C023FF70-872E-4525-8AF3-C05D0D2571AD}" type="slidenum">
              <a:rPr lang="de-DE" smtClean="0"/>
              <a:t>‹Nr.›</a:t>
            </a:fld>
            <a:endParaRPr lang="de-DE"/>
          </a:p>
        </p:txBody>
      </p:sp>
    </p:spTree>
    <p:extLst>
      <p:ext uri="{BB962C8B-B14F-4D97-AF65-F5344CB8AC3E}">
        <p14:creationId xmlns:p14="http://schemas.microsoft.com/office/powerpoint/2010/main" val="159027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5D95C-B622-4853-974F-EA41BCF863E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D6BC391-074B-4A99-B838-77C5282ABD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66E350B-1BAA-4B90-880D-40AEA30F9905}"/>
              </a:ext>
            </a:extLst>
          </p:cNvPr>
          <p:cNvSpPr>
            <a:spLocks noGrp="1"/>
          </p:cNvSpPr>
          <p:nvPr>
            <p:ph type="dt" sz="half" idx="10"/>
          </p:nvPr>
        </p:nvSpPr>
        <p:spPr/>
        <p:txBody>
          <a:bodyPr/>
          <a:lstStyle/>
          <a:p>
            <a:fld id="{E3857E15-BDF8-4B01-AE8C-11C496B742D5}" type="datetimeFigureOut">
              <a:rPr lang="de-DE" smtClean="0"/>
              <a:t>28.11.2025</a:t>
            </a:fld>
            <a:endParaRPr lang="de-DE"/>
          </a:p>
        </p:txBody>
      </p:sp>
      <p:sp>
        <p:nvSpPr>
          <p:cNvPr id="5" name="Fußzeilenplatzhalter 4">
            <a:extLst>
              <a:ext uri="{FF2B5EF4-FFF2-40B4-BE49-F238E27FC236}">
                <a16:creationId xmlns:a16="http://schemas.microsoft.com/office/drawing/2014/main" id="{D2460115-510F-4A41-A01B-256A922D49F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8F2D16C-7019-47DC-9517-41A812112714}"/>
              </a:ext>
            </a:extLst>
          </p:cNvPr>
          <p:cNvSpPr>
            <a:spLocks noGrp="1"/>
          </p:cNvSpPr>
          <p:nvPr>
            <p:ph type="sldNum" sz="quarter" idx="12"/>
          </p:nvPr>
        </p:nvSpPr>
        <p:spPr/>
        <p:txBody>
          <a:bodyPr/>
          <a:lstStyle/>
          <a:p>
            <a:fld id="{C023FF70-872E-4525-8AF3-C05D0D2571AD}" type="slidenum">
              <a:rPr lang="de-DE" smtClean="0"/>
              <a:t>‹Nr.›</a:t>
            </a:fld>
            <a:endParaRPr lang="de-DE"/>
          </a:p>
        </p:txBody>
      </p:sp>
    </p:spTree>
    <p:extLst>
      <p:ext uri="{BB962C8B-B14F-4D97-AF65-F5344CB8AC3E}">
        <p14:creationId xmlns:p14="http://schemas.microsoft.com/office/powerpoint/2010/main" val="388165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B754D-5F8D-4D47-8460-276FE4716B4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63249A8-A50C-4EA5-8C30-617A9CA21DF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412A5A1-F043-4FAE-A69A-9FE7F878EA6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36238FC-BC9B-476F-BECA-D06AC64177F1}"/>
              </a:ext>
            </a:extLst>
          </p:cNvPr>
          <p:cNvSpPr>
            <a:spLocks noGrp="1"/>
          </p:cNvSpPr>
          <p:nvPr>
            <p:ph type="dt" sz="half" idx="10"/>
          </p:nvPr>
        </p:nvSpPr>
        <p:spPr/>
        <p:txBody>
          <a:bodyPr/>
          <a:lstStyle/>
          <a:p>
            <a:fld id="{E3857E15-BDF8-4B01-AE8C-11C496B742D5}" type="datetimeFigureOut">
              <a:rPr lang="de-DE" smtClean="0"/>
              <a:t>28.11.2025</a:t>
            </a:fld>
            <a:endParaRPr lang="de-DE"/>
          </a:p>
        </p:txBody>
      </p:sp>
      <p:sp>
        <p:nvSpPr>
          <p:cNvPr id="6" name="Fußzeilenplatzhalter 5">
            <a:extLst>
              <a:ext uri="{FF2B5EF4-FFF2-40B4-BE49-F238E27FC236}">
                <a16:creationId xmlns:a16="http://schemas.microsoft.com/office/drawing/2014/main" id="{8F7C05CB-8F42-4AD3-8BBC-7C4F66088FD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CF0D184-5525-490A-B4D8-92F942BD8D66}"/>
              </a:ext>
            </a:extLst>
          </p:cNvPr>
          <p:cNvSpPr>
            <a:spLocks noGrp="1"/>
          </p:cNvSpPr>
          <p:nvPr>
            <p:ph type="sldNum" sz="quarter" idx="12"/>
          </p:nvPr>
        </p:nvSpPr>
        <p:spPr/>
        <p:txBody>
          <a:bodyPr/>
          <a:lstStyle/>
          <a:p>
            <a:fld id="{C023FF70-872E-4525-8AF3-C05D0D2571AD}" type="slidenum">
              <a:rPr lang="de-DE" smtClean="0"/>
              <a:t>‹Nr.›</a:t>
            </a:fld>
            <a:endParaRPr lang="de-DE"/>
          </a:p>
        </p:txBody>
      </p:sp>
    </p:spTree>
    <p:extLst>
      <p:ext uri="{BB962C8B-B14F-4D97-AF65-F5344CB8AC3E}">
        <p14:creationId xmlns:p14="http://schemas.microsoft.com/office/powerpoint/2010/main" val="274972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238EE-A6A8-434E-ACB9-0FF0BAA8A20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C48D74D-6B37-4026-AB12-4DA249E571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DB388FB-A397-486D-A602-2B8D1B233DC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4345EFA-4E6F-4CB3-B21E-457F57495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7BB675C-E612-47C4-9FA1-52EB83C20C3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99CCBF3-40ED-4526-95FB-97E998C9CB2B}"/>
              </a:ext>
            </a:extLst>
          </p:cNvPr>
          <p:cNvSpPr>
            <a:spLocks noGrp="1"/>
          </p:cNvSpPr>
          <p:nvPr>
            <p:ph type="dt" sz="half" idx="10"/>
          </p:nvPr>
        </p:nvSpPr>
        <p:spPr/>
        <p:txBody>
          <a:bodyPr/>
          <a:lstStyle/>
          <a:p>
            <a:fld id="{E3857E15-BDF8-4B01-AE8C-11C496B742D5}" type="datetimeFigureOut">
              <a:rPr lang="de-DE" smtClean="0"/>
              <a:t>28.11.2025</a:t>
            </a:fld>
            <a:endParaRPr lang="de-DE"/>
          </a:p>
        </p:txBody>
      </p:sp>
      <p:sp>
        <p:nvSpPr>
          <p:cNvPr id="8" name="Fußzeilenplatzhalter 7">
            <a:extLst>
              <a:ext uri="{FF2B5EF4-FFF2-40B4-BE49-F238E27FC236}">
                <a16:creationId xmlns:a16="http://schemas.microsoft.com/office/drawing/2014/main" id="{0DBC6F83-E9FA-4B58-82D7-FA74484D8E3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C625940-A318-484E-8819-BC886E7B7485}"/>
              </a:ext>
            </a:extLst>
          </p:cNvPr>
          <p:cNvSpPr>
            <a:spLocks noGrp="1"/>
          </p:cNvSpPr>
          <p:nvPr>
            <p:ph type="sldNum" sz="quarter" idx="12"/>
          </p:nvPr>
        </p:nvSpPr>
        <p:spPr/>
        <p:txBody>
          <a:bodyPr/>
          <a:lstStyle/>
          <a:p>
            <a:fld id="{C023FF70-872E-4525-8AF3-C05D0D2571AD}" type="slidenum">
              <a:rPr lang="de-DE" smtClean="0"/>
              <a:t>‹Nr.›</a:t>
            </a:fld>
            <a:endParaRPr lang="de-DE"/>
          </a:p>
        </p:txBody>
      </p:sp>
    </p:spTree>
    <p:extLst>
      <p:ext uri="{BB962C8B-B14F-4D97-AF65-F5344CB8AC3E}">
        <p14:creationId xmlns:p14="http://schemas.microsoft.com/office/powerpoint/2010/main" val="53835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7E3E5-6A4C-498D-AC8B-D2D969515EF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1CA06A-AD69-4C5B-A46D-70B1E14D7611}"/>
              </a:ext>
            </a:extLst>
          </p:cNvPr>
          <p:cNvSpPr>
            <a:spLocks noGrp="1"/>
          </p:cNvSpPr>
          <p:nvPr>
            <p:ph type="dt" sz="half" idx="10"/>
          </p:nvPr>
        </p:nvSpPr>
        <p:spPr/>
        <p:txBody>
          <a:bodyPr/>
          <a:lstStyle/>
          <a:p>
            <a:fld id="{E3857E15-BDF8-4B01-AE8C-11C496B742D5}" type="datetimeFigureOut">
              <a:rPr lang="de-DE" smtClean="0"/>
              <a:t>28.11.2025</a:t>
            </a:fld>
            <a:endParaRPr lang="de-DE"/>
          </a:p>
        </p:txBody>
      </p:sp>
      <p:sp>
        <p:nvSpPr>
          <p:cNvPr id="4" name="Fußzeilenplatzhalter 3">
            <a:extLst>
              <a:ext uri="{FF2B5EF4-FFF2-40B4-BE49-F238E27FC236}">
                <a16:creationId xmlns:a16="http://schemas.microsoft.com/office/drawing/2014/main" id="{19D988B8-48A5-4E51-A044-76DD677D505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EE92061-07F5-4C6E-B2F8-FA504014F093}"/>
              </a:ext>
            </a:extLst>
          </p:cNvPr>
          <p:cNvSpPr>
            <a:spLocks noGrp="1"/>
          </p:cNvSpPr>
          <p:nvPr>
            <p:ph type="sldNum" sz="quarter" idx="12"/>
          </p:nvPr>
        </p:nvSpPr>
        <p:spPr/>
        <p:txBody>
          <a:bodyPr/>
          <a:lstStyle/>
          <a:p>
            <a:fld id="{C023FF70-872E-4525-8AF3-C05D0D2571AD}" type="slidenum">
              <a:rPr lang="de-DE" smtClean="0"/>
              <a:t>‹Nr.›</a:t>
            </a:fld>
            <a:endParaRPr lang="de-DE"/>
          </a:p>
        </p:txBody>
      </p:sp>
    </p:spTree>
    <p:extLst>
      <p:ext uri="{BB962C8B-B14F-4D97-AF65-F5344CB8AC3E}">
        <p14:creationId xmlns:p14="http://schemas.microsoft.com/office/powerpoint/2010/main" val="148122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1EDF625-9FE6-4522-9014-B32150985AFC}"/>
              </a:ext>
            </a:extLst>
          </p:cNvPr>
          <p:cNvSpPr>
            <a:spLocks noGrp="1"/>
          </p:cNvSpPr>
          <p:nvPr>
            <p:ph type="dt" sz="half" idx="10"/>
          </p:nvPr>
        </p:nvSpPr>
        <p:spPr/>
        <p:txBody>
          <a:bodyPr/>
          <a:lstStyle/>
          <a:p>
            <a:fld id="{E3857E15-BDF8-4B01-AE8C-11C496B742D5}" type="datetimeFigureOut">
              <a:rPr lang="de-DE" smtClean="0"/>
              <a:t>28.11.2025</a:t>
            </a:fld>
            <a:endParaRPr lang="de-DE"/>
          </a:p>
        </p:txBody>
      </p:sp>
      <p:sp>
        <p:nvSpPr>
          <p:cNvPr id="3" name="Fußzeilenplatzhalter 2">
            <a:extLst>
              <a:ext uri="{FF2B5EF4-FFF2-40B4-BE49-F238E27FC236}">
                <a16:creationId xmlns:a16="http://schemas.microsoft.com/office/drawing/2014/main" id="{90A1F81F-48E1-47EE-A483-482FE81453B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FD1F3C4-139A-4525-836B-43AADECDB850}"/>
              </a:ext>
            </a:extLst>
          </p:cNvPr>
          <p:cNvSpPr>
            <a:spLocks noGrp="1"/>
          </p:cNvSpPr>
          <p:nvPr>
            <p:ph type="sldNum" sz="quarter" idx="12"/>
          </p:nvPr>
        </p:nvSpPr>
        <p:spPr/>
        <p:txBody>
          <a:bodyPr/>
          <a:lstStyle/>
          <a:p>
            <a:fld id="{C023FF70-872E-4525-8AF3-C05D0D2571AD}" type="slidenum">
              <a:rPr lang="de-DE" smtClean="0"/>
              <a:t>‹Nr.›</a:t>
            </a:fld>
            <a:endParaRPr lang="de-DE"/>
          </a:p>
        </p:txBody>
      </p:sp>
    </p:spTree>
    <p:extLst>
      <p:ext uri="{BB962C8B-B14F-4D97-AF65-F5344CB8AC3E}">
        <p14:creationId xmlns:p14="http://schemas.microsoft.com/office/powerpoint/2010/main" val="369222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C7928-1A45-4D4B-AFE3-C10CDAD2336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09399DF-B9CF-4252-82A4-C1DF224A4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78F8E25-9467-4EB9-951A-036F17B41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CFDC7E1-2135-4475-BCD2-EFF66D7A64D9}"/>
              </a:ext>
            </a:extLst>
          </p:cNvPr>
          <p:cNvSpPr>
            <a:spLocks noGrp="1"/>
          </p:cNvSpPr>
          <p:nvPr>
            <p:ph type="dt" sz="half" idx="10"/>
          </p:nvPr>
        </p:nvSpPr>
        <p:spPr/>
        <p:txBody>
          <a:bodyPr/>
          <a:lstStyle/>
          <a:p>
            <a:fld id="{E3857E15-BDF8-4B01-AE8C-11C496B742D5}" type="datetimeFigureOut">
              <a:rPr lang="de-DE" smtClean="0"/>
              <a:t>28.11.2025</a:t>
            </a:fld>
            <a:endParaRPr lang="de-DE"/>
          </a:p>
        </p:txBody>
      </p:sp>
      <p:sp>
        <p:nvSpPr>
          <p:cNvPr id="6" name="Fußzeilenplatzhalter 5">
            <a:extLst>
              <a:ext uri="{FF2B5EF4-FFF2-40B4-BE49-F238E27FC236}">
                <a16:creationId xmlns:a16="http://schemas.microsoft.com/office/drawing/2014/main" id="{DF0B6DF8-A4C8-479E-8D1D-3967B0511FF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A73D8FA-281F-4EBD-AE2E-180521543086}"/>
              </a:ext>
            </a:extLst>
          </p:cNvPr>
          <p:cNvSpPr>
            <a:spLocks noGrp="1"/>
          </p:cNvSpPr>
          <p:nvPr>
            <p:ph type="sldNum" sz="quarter" idx="12"/>
          </p:nvPr>
        </p:nvSpPr>
        <p:spPr/>
        <p:txBody>
          <a:bodyPr/>
          <a:lstStyle/>
          <a:p>
            <a:fld id="{C023FF70-872E-4525-8AF3-C05D0D2571AD}" type="slidenum">
              <a:rPr lang="de-DE" smtClean="0"/>
              <a:t>‹Nr.›</a:t>
            </a:fld>
            <a:endParaRPr lang="de-DE"/>
          </a:p>
        </p:txBody>
      </p:sp>
    </p:spTree>
    <p:extLst>
      <p:ext uri="{BB962C8B-B14F-4D97-AF65-F5344CB8AC3E}">
        <p14:creationId xmlns:p14="http://schemas.microsoft.com/office/powerpoint/2010/main" val="411635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A0CA7-6243-4818-89B4-83C39053060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5C303CD-2411-4F0A-9D11-5812C9BB17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498AAE5-9F57-4582-8095-872BF59C8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2B9D692-25CD-4002-B43B-9FB33D707EEC}"/>
              </a:ext>
            </a:extLst>
          </p:cNvPr>
          <p:cNvSpPr>
            <a:spLocks noGrp="1"/>
          </p:cNvSpPr>
          <p:nvPr>
            <p:ph type="dt" sz="half" idx="10"/>
          </p:nvPr>
        </p:nvSpPr>
        <p:spPr/>
        <p:txBody>
          <a:bodyPr/>
          <a:lstStyle/>
          <a:p>
            <a:fld id="{E3857E15-BDF8-4B01-AE8C-11C496B742D5}" type="datetimeFigureOut">
              <a:rPr lang="de-DE" smtClean="0"/>
              <a:t>28.11.2025</a:t>
            </a:fld>
            <a:endParaRPr lang="de-DE"/>
          </a:p>
        </p:txBody>
      </p:sp>
      <p:sp>
        <p:nvSpPr>
          <p:cNvPr id="6" name="Fußzeilenplatzhalter 5">
            <a:extLst>
              <a:ext uri="{FF2B5EF4-FFF2-40B4-BE49-F238E27FC236}">
                <a16:creationId xmlns:a16="http://schemas.microsoft.com/office/drawing/2014/main" id="{37B58FE6-1054-4204-A030-850DEA539F7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DEFDF2-90CF-4626-9556-1281ACA2946C}"/>
              </a:ext>
            </a:extLst>
          </p:cNvPr>
          <p:cNvSpPr>
            <a:spLocks noGrp="1"/>
          </p:cNvSpPr>
          <p:nvPr>
            <p:ph type="sldNum" sz="quarter" idx="12"/>
          </p:nvPr>
        </p:nvSpPr>
        <p:spPr/>
        <p:txBody>
          <a:bodyPr/>
          <a:lstStyle/>
          <a:p>
            <a:fld id="{C023FF70-872E-4525-8AF3-C05D0D2571AD}" type="slidenum">
              <a:rPr lang="de-DE" smtClean="0"/>
              <a:t>‹Nr.›</a:t>
            </a:fld>
            <a:endParaRPr lang="de-DE"/>
          </a:p>
        </p:txBody>
      </p:sp>
    </p:spTree>
    <p:extLst>
      <p:ext uri="{BB962C8B-B14F-4D97-AF65-F5344CB8AC3E}">
        <p14:creationId xmlns:p14="http://schemas.microsoft.com/office/powerpoint/2010/main" val="413487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4D9F75-A0AA-457A-A244-B48D7D09E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3BD30BF-3D8F-4D09-A98A-8015983478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EF70E2-1176-4D80-9B3D-56965E7D1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57E15-BDF8-4B01-AE8C-11C496B742D5}" type="datetimeFigureOut">
              <a:rPr lang="de-DE" smtClean="0"/>
              <a:t>28.11.2025</a:t>
            </a:fld>
            <a:endParaRPr lang="de-DE"/>
          </a:p>
        </p:txBody>
      </p:sp>
      <p:sp>
        <p:nvSpPr>
          <p:cNvPr id="5" name="Fußzeilenplatzhalter 4">
            <a:extLst>
              <a:ext uri="{FF2B5EF4-FFF2-40B4-BE49-F238E27FC236}">
                <a16:creationId xmlns:a16="http://schemas.microsoft.com/office/drawing/2014/main" id="{DE7ABE0B-264E-45E0-9330-EE6065A941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EC13CC2-00BD-43D0-B0A2-0FFEA43F1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3FF70-872E-4525-8AF3-C05D0D2571AD}" type="slidenum">
              <a:rPr lang="de-DE" smtClean="0"/>
              <a:t>‹Nr.›</a:t>
            </a:fld>
            <a:endParaRPr lang="de-DE"/>
          </a:p>
        </p:txBody>
      </p:sp>
    </p:spTree>
    <p:extLst>
      <p:ext uri="{BB962C8B-B14F-4D97-AF65-F5344CB8AC3E}">
        <p14:creationId xmlns:p14="http://schemas.microsoft.com/office/powerpoint/2010/main" val="58337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nteractioninstitute.org/illustrating-equality-vs-equity/" TargetMode="Externa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hyperlink" Target="https://creativecommons.org/licenses/by-sa/4.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verfahrenslotse.org/" TargetMode="External"/><Relationship Id="rId2" Type="http://schemas.openxmlformats.org/officeDocument/2006/relationships/hyperlink" Target="https://dijuf.de/fileadmin/Redaktion/Handlungsfelder/KJSG/Empfehlung_Verfahrenslotse_BAGLJAE_2022-11-23.pdf" TargetMode="External"/><Relationship Id="rId1" Type="http://schemas.openxmlformats.org/officeDocument/2006/relationships/slideLayout" Target="../slideLayouts/slideLayout1.xml"/><Relationship Id="rId6" Type="http://schemas.openxmlformats.org/officeDocument/2006/relationships/hyperlink" Target="https://www.teilhabeberatung.de/artikel/publikationen" TargetMode="External"/><Relationship Id="rId5" Type="http://schemas.openxmlformats.org/officeDocument/2006/relationships/hyperlink" Target="https://www.bpb.de/kurz-knapp/lexika/recht-a-z/323281/eingliederungshilfe/" TargetMode="External"/><Relationship Id="rId4" Type="http://schemas.openxmlformats.org/officeDocument/2006/relationships/hyperlink" Target="https://dijuf.de/handlungsfelder/kjsg/inklusive-loesung/verfahrenslots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Hinweise</a:t>
            </a:r>
          </a:p>
        </p:txBody>
      </p:sp>
      <p:sp>
        <p:nvSpPr>
          <p:cNvPr id="3" name="Inhaltsplatzhalter 2"/>
          <p:cNvSpPr>
            <a:spLocks noGrp="1"/>
          </p:cNvSpPr>
          <p:nvPr>
            <p:ph idx="1"/>
          </p:nvPr>
        </p:nvSpPr>
        <p:spPr/>
        <p:txBody>
          <a:bodyPr>
            <a:normAutofit fontScale="92500" lnSpcReduction="20000"/>
          </a:bodyPr>
          <a:lstStyle/>
          <a:p>
            <a:r>
              <a:rPr lang="de-DE" dirty="0"/>
              <a:t>Diese </a:t>
            </a:r>
            <a:r>
              <a:rPr lang="de-DE" dirty="0" err="1"/>
              <a:t>Powerpointpräsentation</a:t>
            </a:r>
            <a:r>
              <a:rPr lang="de-DE" dirty="0"/>
              <a:t> kann von Ihnen an Ihr Jugendamt und Ihr jeweiliges Corporate Design angepasst werden. </a:t>
            </a:r>
          </a:p>
          <a:p>
            <a:r>
              <a:rPr lang="de-DE" dirty="0"/>
              <a:t>Öffnen Sie dazu Ihre eigene Präsentationsvorlage in einem separaten Fenster.</a:t>
            </a:r>
          </a:p>
          <a:p>
            <a:r>
              <a:rPr lang="de-DE" dirty="0"/>
              <a:t>Kopieren Sie entweder alle oder ausgewählte Folien dieser Präsentation (in der linken Spalte entweder alle (CTRL+A) oder einzelne Folien markieren und mit der rechten Maustaste auf „kopieren“ klicken)</a:t>
            </a:r>
          </a:p>
          <a:p>
            <a:r>
              <a:rPr lang="de-DE" dirty="0"/>
              <a:t>In Ihrer Präsentationvorlage können Sie die Folien nun einfügen, in dem Sie in der linken Spalte einfach mit der rechten Maustaste auf „einfügen“ klicken. </a:t>
            </a:r>
          </a:p>
          <a:p>
            <a:r>
              <a:rPr lang="de-DE" dirty="0"/>
              <a:t>Bei angewählter Folie unter dem Reiter „Start“ das Symbol „Layout“ anklicken und das gewünschte Folienlayout anwählen. Nicht benötigte (Leer)-Folien löschen und ggf. kleine Änderungen vornehmen.</a:t>
            </a:r>
          </a:p>
          <a:p>
            <a:endParaRPr lang="de-DE" dirty="0"/>
          </a:p>
        </p:txBody>
      </p:sp>
    </p:spTree>
    <p:extLst>
      <p:ext uri="{BB962C8B-B14F-4D97-AF65-F5344CB8AC3E}">
        <p14:creationId xmlns:p14="http://schemas.microsoft.com/office/powerpoint/2010/main" val="200744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41CAF-0C91-DBB7-4023-E8EC2E42B2F0}"/>
            </a:ext>
          </a:extLst>
        </p:cNvPr>
        <p:cNvGrpSpPr/>
        <p:nvPr/>
      </p:nvGrpSpPr>
      <p:grpSpPr>
        <a:xfrm>
          <a:off x="0" y="0"/>
          <a:ext cx="0" cy="0"/>
          <a:chOff x="0" y="0"/>
          <a:chExt cx="0" cy="0"/>
        </a:xfrm>
      </p:grpSpPr>
      <p:sp>
        <p:nvSpPr>
          <p:cNvPr id="16" name="Textfeld 15">
            <a:extLst>
              <a:ext uri="{FF2B5EF4-FFF2-40B4-BE49-F238E27FC236}">
                <a16:creationId xmlns:a16="http://schemas.microsoft.com/office/drawing/2014/main" id="{B5CD2051-4D56-E794-6B4B-64C7BEBE0EC2}"/>
              </a:ext>
            </a:extLst>
          </p:cNvPr>
          <p:cNvSpPr txBox="1"/>
          <p:nvPr/>
        </p:nvSpPr>
        <p:spPr>
          <a:xfrm>
            <a:off x="283568" y="1496835"/>
            <a:ext cx="11603631" cy="4478149"/>
          </a:xfrm>
          <a:prstGeom prst="rect">
            <a:avLst/>
          </a:prstGeom>
          <a:noFill/>
        </p:spPr>
        <p:txBody>
          <a:bodyPr wrap="square" rtlCol="0">
            <a:spAutoFit/>
          </a:bodyPr>
          <a:lstStyle/>
          <a:p>
            <a:r>
              <a:rPr lang="de-DE" sz="2000" b="1" dirty="0">
                <a:solidFill>
                  <a:srgbClr val="2E75B6"/>
                </a:solidFill>
              </a:rPr>
              <a:t>Bedeutung für Menschen  mit (drohender) Behinderung:</a:t>
            </a:r>
            <a:endParaRPr lang="de-DE" sz="500" dirty="0"/>
          </a:p>
          <a:p>
            <a:pPr marL="285750" indent="-285750">
              <a:buClr>
                <a:srgbClr val="2E75B6"/>
              </a:buClr>
              <a:buFont typeface="Wingdings" panose="05000000000000000000" pitchFamily="2" charset="2"/>
              <a:buChar char="§"/>
            </a:pPr>
            <a:r>
              <a:rPr lang="de-DE" sz="2000" dirty="0"/>
              <a:t>Barrierefreie Bauten des Bundes bis 2035</a:t>
            </a:r>
          </a:p>
          <a:p>
            <a:pPr marL="285750" indent="-285750">
              <a:buClr>
                <a:srgbClr val="2E75B6"/>
              </a:buClr>
              <a:buFont typeface="Wingdings" panose="05000000000000000000" pitchFamily="2" charset="2"/>
              <a:buChar char="§"/>
            </a:pPr>
            <a:r>
              <a:rPr lang="de-DE" sz="2000" dirty="0"/>
              <a:t>Überprüfung bestehender Gesetze auf bürokratische und rechtliche Hürden</a:t>
            </a:r>
          </a:p>
          <a:p>
            <a:pPr marL="285750" indent="-285750">
              <a:buClr>
                <a:srgbClr val="2E75B6"/>
              </a:buClr>
              <a:buFont typeface="Wingdings" panose="05000000000000000000" pitchFamily="2" charset="2"/>
              <a:buChar char="§"/>
            </a:pPr>
            <a:r>
              <a:rPr lang="de-DE" sz="2000" dirty="0"/>
              <a:t>Aufbau Bundeskompetenzzentrum für Leichte Sprache und Gebärdensprache</a:t>
            </a:r>
          </a:p>
          <a:p>
            <a:pPr marL="285750" indent="-285750">
              <a:buClr>
                <a:srgbClr val="2E75B6"/>
              </a:buClr>
              <a:buFont typeface="Wingdings" panose="05000000000000000000" pitchFamily="2" charset="2"/>
              <a:buChar char="§"/>
            </a:pPr>
            <a:r>
              <a:rPr lang="de-DE" sz="2000" dirty="0"/>
              <a:t>Gestärkte Qualitätsanforderungen Assistenzhunde </a:t>
            </a:r>
          </a:p>
          <a:p>
            <a:pPr marL="285750" indent="-285750">
              <a:buClr>
                <a:srgbClr val="2E75B6"/>
              </a:buClr>
              <a:buFont typeface="Wingdings" panose="05000000000000000000" pitchFamily="2" charset="2"/>
              <a:buChar char="§"/>
            </a:pPr>
            <a:r>
              <a:rPr lang="de-DE" sz="2000" dirty="0"/>
              <a:t>Verbesserte Zugänge auf dem allgemeinen Arbeitsmarkt, stärkere Vernetzung</a:t>
            </a:r>
          </a:p>
          <a:p>
            <a:pPr marL="285750" indent="-285750">
              <a:buClr>
                <a:srgbClr val="2E75B6"/>
              </a:buClr>
              <a:buFont typeface="Wingdings" panose="05000000000000000000" pitchFamily="2" charset="2"/>
              <a:buChar char="§"/>
            </a:pPr>
            <a:r>
              <a:rPr lang="de-DE" sz="2000" dirty="0"/>
              <a:t>Reformierung der Werkstätte für Menschen mit Behinderung</a:t>
            </a:r>
          </a:p>
          <a:p>
            <a:pPr marL="285750" indent="-285750">
              <a:buClr>
                <a:srgbClr val="2E75B6"/>
              </a:buClr>
              <a:buFont typeface="Wingdings" panose="05000000000000000000" pitchFamily="2" charset="2"/>
              <a:buChar char="§"/>
            </a:pPr>
            <a:r>
              <a:rPr lang="de-DE" sz="2000" dirty="0"/>
              <a:t>Unterstützung Erwerb digitaler Kompetenzen, gestärkte barrierefreie digitale Infrastrukturen</a:t>
            </a:r>
          </a:p>
          <a:p>
            <a:pPr marL="285750" indent="-285750">
              <a:buClr>
                <a:srgbClr val="2E75B6"/>
              </a:buClr>
              <a:buFont typeface="Wingdings" panose="05000000000000000000" pitchFamily="2" charset="2"/>
              <a:buChar char="§"/>
            </a:pPr>
            <a:r>
              <a:rPr lang="de-DE" sz="2000" dirty="0"/>
              <a:t>Gewaltschutz</a:t>
            </a:r>
          </a:p>
          <a:p>
            <a:pPr marL="285750" indent="-285750">
              <a:buClr>
                <a:srgbClr val="2E75B6"/>
              </a:buClr>
              <a:buFont typeface="Wingdings" panose="05000000000000000000" pitchFamily="2" charset="2"/>
              <a:buChar char="§"/>
            </a:pPr>
            <a:r>
              <a:rPr lang="de-DE" sz="2000" dirty="0"/>
              <a:t>Weiterentwicklung und Finanzierung der „Ergänzenden Unabhängigen Teilhabeberatung“ (EUTB)</a:t>
            </a:r>
          </a:p>
          <a:p>
            <a:pPr marL="285750" indent="-285750">
              <a:buClr>
                <a:srgbClr val="32659A"/>
              </a:buClr>
              <a:buFont typeface="Wingdings" panose="05000000000000000000" pitchFamily="2" charset="2"/>
              <a:buChar char="§"/>
            </a:pPr>
            <a:endParaRPr lang="de-DE" sz="2000" dirty="0"/>
          </a:p>
          <a:p>
            <a:pPr>
              <a:buClr>
                <a:srgbClr val="32659A"/>
              </a:buClr>
            </a:pPr>
            <a:r>
              <a:rPr lang="de-DE" sz="2000" dirty="0"/>
              <a:t>“Das System der Rehabilitation und Teilhabe werden wir im Sinne des Prinzips</a:t>
            </a:r>
            <a:r>
              <a:rPr lang="de-DE" sz="2000" dirty="0">
                <a:solidFill>
                  <a:srgbClr val="2E75B6"/>
                </a:solidFill>
              </a:rPr>
              <a:t> </a:t>
            </a:r>
            <a:r>
              <a:rPr lang="de-DE" sz="2000" b="1" dirty="0">
                <a:solidFill>
                  <a:srgbClr val="2E75B6"/>
                </a:solidFill>
              </a:rPr>
              <a:t>„Leistung aus einer Hand“ weiterentwickeln</a:t>
            </a:r>
            <a:r>
              <a:rPr lang="de-DE" sz="2000" b="1" dirty="0"/>
              <a:t> </a:t>
            </a:r>
            <a:r>
              <a:rPr lang="de-DE" sz="2000" dirty="0"/>
              <a:t>und dabei die spezifischen Bedarfe von Menschen mit psychischen Beeinträchtigungen in den Blick nehmen”. </a:t>
            </a:r>
          </a:p>
        </p:txBody>
      </p:sp>
      <p:sp>
        <p:nvSpPr>
          <p:cNvPr id="2" name="Rechteck 1">
            <a:extLst>
              <a:ext uri="{FF2B5EF4-FFF2-40B4-BE49-F238E27FC236}">
                <a16:creationId xmlns:a16="http://schemas.microsoft.com/office/drawing/2014/main" id="{3B58E850-A3D7-B0BB-1FF2-F71C131F3AC0}"/>
              </a:ext>
            </a:extLst>
          </p:cNvPr>
          <p:cNvSpPr/>
          <p:nvPr/>
        </p:nvSpPr>
        <p:spPr>
          <a:xfrm>
            <a:off x="28028" y="6292309"/>
            <a:ext cx="2247731" cy="246221"/>
          </a:xfrm>
          <a:prstGeom prst="rect">
            <a:avLst/>
          </a:prstGeom>
        </p:spPr>
        <p:txBody>
          <a:bodyPr wrap="none">
            <a:spAutoFit/>
          </a:bodyPr>
          <a:lstStyle/>
          <a:p>
            <a:r>
              <a:rPr lang="de-DE" sz="1000" dirty="0"/>
              <a:t>https://www.koalitionsvertrag2025.de/</a:t>
            </a:r>
          </a:p>
        </p:txBody>
      </p:sp>
      <p:sp>
        <p:nvSpPr>
          <p:cNvPr id="18" name="Textfeld 17">
            <a:extLst>
              <a:ext uri="{FF2B5EF4-FFF2-40B4-BE49-F238E27FC236}">
                <a16:creationId xmlns:a16="http://schemas.microsoft.com/office/drawing/2014/main" id="{5CFBCB96-0932-66B8-FBD8-F8ECFE2ACF74}"/>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Koalitionsvertrag 2025</a:t>
            </a:r>
          </a:p>
          <a:p>
            <a:r>
              <a:rPr lang="de-DE" sz="2500" dirty="0">
                <a:solidFill>
                  <a:srgbClr val="2E75B6"/>
                </a:solidFill>
              </a:rPr>
              <a:t>Wie geht es weiter?</a:t>
            </a:r>
          </a:p>
        </p:txBody>
      </p:sp>
      <p:sp>
        <p:nvSpPr>
          <p:cNvPr id="21" name="Textfeld 20">
            <a:extLst>
              <a:ext uri="{FF2B5EF4-FFF2-40B4-BE49-F238E27FC236}">
                <a16:creationId xmlns:a16="http://schemas.microsoft.com/office/drawing/2014/main" id="{1DAC59E0-0A3A-5F2B-87FC-9B6872E16E3C}"/>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22" name="Datumsplatzhalter 108">
            <a:extLst>
              <a:ext uri="{FF2B5EF4-FFF2-40B4-BE49-F238E27FC236}">
                <a16:creationId xmlns:a16="http://schemas.microsoft.com/office/drawing/2014/main" id="{BA161620-7C48-D44A-D1AB-6A0FC0C654CC}"/>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23" name="Foliennummernplatzhalter 109">
            <a:extLst>
              <a:ext uri="{FF2B5EF4-FFF2-40B4-BE49-F238E27FC236}">
                <a16:creationId xmlns:a16="http://schemas.microsoft.com/office/drawing/2014/main" id="{F546CE69-D23A-ED4A-2FDA-8E65AB532FC5}"/>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10</a:t>
            </a:fld>
            <a:endParaRPr lang="de-DE" dirty="0">
              <a:solidFill>
                <a:schemeClr val="bg1"/>
              </a:solidFill>
            </a:endParaRPr>
          </a:p>
        </p:txBody>
      </p:sp>
      <p:sp>
        <p:nvSpPr>
          <p:cNvPr id="3" name="Textfeld 2">
            <a:extLst>
              <a:ext uri="{FF2B5EF4-FFF2-40B4-BE49-F238E27FC236}">
                <a16:creationId xmlns:a16="http://schemas.microsoft.com/office/drawing/2014/main" id="{7E032902-D225-95F0-ECF6-799DA9178BB4}"/>
              </a:ext>
            </a:extLst>
          </p:cNvPr>
          <p:cNvSpPr txBox="1"/>
          <p:nvPr/>
        </p:nvSpPr>
        <p:spPr>
          <a:xfrm>
            <a:off x="4227225" y="5908369"/>
            <a:ext cx="5006716" cy="400110"/>
          </a:xfrm>
          <a:prstGeom prst="rect">
            <a:avLst/>
          </a:prstGeom>
          <a:noFill/>
        </p:spPr>
        <p:txBody>
          <a:bodyPr wrap="square" rtlCol="0">
            <a:spAutoFit/>
          </a:bodyPr>
          <a:lstStyle/>
          <a:p>
            <a:r>
              <a:rPr lang="de-DE" sz="2000" b="1" dirty="0">
                <a:solidFill>
                  <a:srgbClr val="2E75B6"/>
                </a:solidFill>
              </a:rPr>
              <a:t>SGB VIII und SGB IX im Wartezustand!</a:t>
            </a:r>
            <a:endParaRPr lang="de-DE" sz="2000" dirty="0"/>
          </a:p>
        </p:txBody>
      </p:sp>
    </p:spTree>
    <p:extLst>
      <p:ext uri="{BB962C8B-B14F-4D97-AF65-F5344CB8AC3E}">
        <p14:creationId xmlns:p14="http://schemas.microsoft.com/office/powerpoint/2010/main" val="138924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26269215-6D52-488D-A9CD-DA2D63E771A3}"/>
              </a:ext>
            </a:extLst>
          </p:cNvPr>
          <p:cNvSpPr txBox="1"/>
          <p:nvPr/>
        </p:nvSpPr>
        <p:spPr>
          <a:xfrm>
            <a:off x="283569" y="1496835"/>
            <a:ext cx="10496390" cy="4708981"/>
          </a:xfrm>
          <a:prstGeom prst="rect">
            <a:avLst/>
          </a:prstGeom>
          <a:noFill/>
        </p:spPr>
        <p:txBody>
          <a:bodyPr wrap="square" rtlCol="0">
            <a:spAutoFit/>
          </a:bodyPr>
          <a:lstStyle/>
          <a:p>
            <a:r>
              <a:rPr lang="de-DE" sz="2000" b="1" dirty="0">
                <a:solidFill>
                  <a:srgbClr val="2E75B6"/>
                </a:solidFill>
              </a:rPr>
              <a:t>Rehabilitationsträger nach § 6 SGB IX sind Träger der Leistungen zur Teilhabe:</a:t>
            </a:r>
          </a:p>
          <a:p>
            <a:r>
              <a:rPr lang="de-DE" sz="2000" dirty="0"/>
              <a:t> </a:t>
            </a:r>
          </a:p>
          <a:p>
            <a:pPr marL="800100" lvl="1" indent="-342900">
              <a:buClr>
                <a:srgbClr val="2E75B6"/>
              </a:buClr>
              <a:buFont typeface="Wingdings" panose="05000000000000000000" pitchFamily="2" charset="2"/>
              <a:buChar char="§"/>
            </a:pPr>
            <a:r>
              <a:rPr lang="de-DE" sz="2000" dirty="0"/>
              <a:t>Arbeitsförderung (SGB III)</a:t>
            </a:r>
          </a:p>
          <a:p>
            <a:pPr marL="800100" lvl="1" indent="-342900">
              <a:buClr>
                <a:srgbClr val="2E75B6"/>
              </a:buClr>
              <a:buFont typeface="Wingdings" panose="05000000000000000000" pitchFamily="2" charset="2"/>
              <a:buChar char="§"/>
            </a:pPr>
            <a:r>
              <a:rPr lang="de-DE" sz="2000" dirty="0"/>
              <a:t>Gesetzliche Krankenversicherungen (SGB V)</a:t>
            </a:r>
          </a:p>
          <a:p>
            <a:pPr marL="800100" lvl="1" indent="-342900">
              <a:buClr>
                <a:srgbClr val="2E75B6"/>
              </a:buClr>
              <a:buFont typeface="Wingdings" panose="05000000000000000000" pitchFamily="2" charset="2"/>
              <a:buChar char="§"/>
            </a:pPr>
            <a:r>
              <a:rPr lang="de-DE" sz="2000" dirty="0"/>
              <a:t>Gesetzliche Rentenversicherung (SGB VI)</a:t>
            </a:r>
          </a:p>
          <a:p>
            <a:pPr marL="800100" lvl="1" indent="-342900">
              <a:buClr>
                <a:srgbClr val="2E75B6"/>
              </a:buClr>
              <a:buFont typeface="Wingdings" panose="05000000000000000000" pitchFamily="2" charset="2"/>
              <a:buChar char="§"/>
            </a:pPr>
            <a:r>
              <a:rPr lang="de-DE" sz="2000" dirty="0"/>
              <a:t>Gesetzliche Unfallversicherung (SGB VII)</a:t>
            </a:r>
          </a:p>
          <a:p>
            <a:pPr marL="800100" lvl="1" indent="-342900">
              <a:buClr>
                <a:srgbClr val="2E75B6"/>
              </a:buClr>
              <a:buFont typeface="Wingdings" panose="05000000000000000000" pitchFamily="2" charset="2"/>
              <a:buChar char="§"/>
            </a:pPr>
            <a:r>
              <a:rPr lang="de-DE" sz="2000" dirty="0"/>
              <a:t>Jugendhilfe (SGB VIII)</a:t>
            </a:r>
          </a:p>
          <a:p>
            <a:pPr marL="800100" lvl="1" indent="-342900">
              <a:buClr>
                <a:srgbClr val="2E75B6"/>
              </a:buClr>
              <a:buFont typeface="Wingdings" panose="05000000000000000000" pitchFamily="2" charset="2"/>
              <a:buChar char="§"/>
            </a:pPr>
            <a:r>
              <a:rPr lang="de-DE" sz="2000" dirty="0"/>
              <a:t>Eingliederungshilfe (SGB IX)</a:t>
            </a:r>
          </a:p>
          <a:p>
            <a:pPr marL="800100" lvl="1" indent="-342900">
              <a:buClr>
                <a:srgbClr val="2E75B6"/>
              </a:buClr>
              <a:buFont typeface="Wingdings" panose="05000000000000000000" pitchFamily="2" charset="2"/>
              <a:buChar char="§"/>
            </a:pPr>
            <a:r>
              <a:rPr lang="de-DE" sz="2000" dirty="0"/>
              <a:t>Soziales Entschädigungsrecht (SGB XIV)</a:t>
            </a:r>
          </a:p>
          <a:p>
            <a:pPr lvl="1">
              <a:buClr>
                <a:srgbClr val="32659A"/>
              </a:buClr>
            </a:pPr>
            <a:r>
              <a:rPr lang="de-DE" sz="2000" b="1" dirty="0"/>
              <a:t>Ziel</a:t>
            </a:r>
            <a:r>
              <a:rPr lang="de-DE" sz="2000" dirty="0"/>
              <a:t>: Verbessern, Wiederherstellen und Ermöglichen von Teilhabe</a:t>
            </a:r>
          </a:p>
          <a:p>
            <a:pPr lvl="1">
              <a:buClr>
                <a:srgbClr val="32659A"/>
              </a:buClr>
            </a:pPr>
            <a:endParaRPr lang="de-DE" sz="2000" dirty="0"/>
          </a:p>
          <a:p>
            <a:r>
              <a:rPr lang="de-DE" sz="2000" b="1" dirty="0">
                <a:solidFill>
                  <a:srgbClr val="2E75B6"/>
                </a:solidFill>
              </a:rPr>
              <a:t>Kein Rehabilitationsträger nach § 6 SGB IX ist:</a:t>
            </a:r>
          </a:p>
          <a:p>
            <a:r>
              <a:rPr lang="de-DE" sz="2000" b="1" dirty="0">
                <a:solidFill>
                  <a:srgbClr val="32659A"/>
                </a:solidFill>
              </a:rPr>
              <a:t> </a:t>
            </a:r>
          </a:p>
          <a:p>
            <a:pPr marL="800100" lvl="1" indent="-342900">
              <a:buClr>
                <a:srgbClr val="2E75B6"/>
              </a:buClr>
              <a:buFont typeface="Wingdings" panose="05000000000000000000" pitchFamily="2" charset="2"/>
              <a:buChar char="§"/>
            </a:pPr>
            <a:r>
              <a:rPr lang="de-DE" sz="2000" dirty="0"/>
              <a:t>Soziale Pflegeversicherung (SGB XI)</a:t>
            </a:r>
          </a:p>
          <a:p>
            <a:pPr lvl="1">
              <a:buClr>
                <a:srgbClr val="32659A"/>
              </a:buClr>
            </a:pPr>
            <a:r>
              <a:rPr lang="de-DE" sz="2000" dirty="0"/>
              <a:t> </a:t>
            </a:r>
            <a:r>
              <a:rPr lang="de-DE" sz="2000" b="1" dirty="0"/>
              <a:t>Ziel</a:t>
            </a:r>
            <a:r>
              <a:rPr lang="de-DE" sz="2000" dirty="0"/>
              <a:t>: Erhaltung Status Quo, Ersetzen von ausgefallenen Funktionen und Tätigkeiten</a:t>
            </a:r>
          </a:p>
        </p:txBody>
      </p:sp>
      <p:sp>
        <p:nvSpPr>
          <p:cNvPr id="2" name="Textfeld 1">
            <a:extLst>
              <a:ext uri="{FF2B5EF4-FFF2-40B4-BE49-F238E27FC236}">
                <a16:creationId xmlns:a16="http://schemas.microsoft.com/office/drawing/2014/main" id="{02C0605A-2FAC-77B5-D01B-82BC1C15BA13}"/>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Eingliederungshilfe</a:t>
            </a:r>
          </a:p>
          <a:p>
            <a:r>
              <a:rPr lang="de-DE" sz="2500" dirty="0">
                <a:solidFill>
                  <a:srgbClr val="2E75B6"/>
                </a:solidFill>
              </a:rPr>
              <a:t>Verschiedene Rehabilitationsträger</a:t>
            </a:r>
          </a:p>
        </p:txBody>
      </p:sp>
      <p:sp>
        <p:nvSpPr>
          <p:cNvPr id="6" name="Textfeld 5">
            <a:extLst>
              <a:ext uri="{FF2B5EF4-FFF2-40B4-BE49-F238E27FC236}">
                <a16:creationId xmlns:a16="http://schemas.microsoft.com/office/drawing/2014/main" id="{6342B0E8-EF20-84D1-8088-DC9C4E6F9CB1}"/>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8" name="Datumsplatzhalter 108">
            <a:extLst>
              <a:ext uri="{FF2B5EF4-FFF2-40B4-BE49-F238E27FC236}">
                <a16:creationId xmlns:a16="http://schemas.microsoft.com/office/drawing/2014/main" id="{C1EEEF3A-DF74-7C7D-8D74-D58BC5B103F7}"/>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9" name="Foliennummernplatzhalter 109">
            <a:extLst>
              <a:ext uri="{FF2B5EF4-FFF2-40B4-BE49-F238E27FC236}">
                <a16:creationId xmlns:a16="http://schemas.microsoft.com/office/drawing/2014/main" id="{D26A35DA-09BE-1F5D-FC94-FA037F93DB4B}"/>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11</a:t>
            </a:fld>
            <a:endParaRPr lang="de-DE" dirty="0">
              <a:solidFill>
                <a:schemeClr val="bg1"/>
              </a:solidFill>
            </a:endParaRPr>
          </a:p>
        </p:txBody>
      </p:sp>
      <p:pic>
        <p:nvPicPr>
          <p:cNvPr id="17" name="Grafik 16">
            <a:extLst>
              <a:ext uri="{FF2B5EF4-FFF2-40B4-BE49-F238E27FC236}">
                <a16:creationId xmlns:a16="http://schemas.microsoft.com/office/drawing/2014/main" id="{70151150-3A4C-22C9-F970-5FBC34AEF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95519">
            <a:off x="10184410" y="3452347"/>
            <a:ext cx="1637551" cy="1913178"/>
          </a:xfrm>
          <a:prstGeom prst="rect">
            <a:avLst/>
          </a:prstGeom>
        </p:spPr>
      </p:pic>
    </p:spTree>
    <p:extLst>
      <p:ext uri="{BB962C8B-B14F-4D97-AF65-F5344CB8AC3E}">
        <p14:creationId xmlns:p14="http://schemas.microsoft.com/office/powerpoint/2010/main" val="235882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EF78D-7147-9D68-D1F1-1DA03E7A59FC}"/>
            </a:ext>
          </a:extLst>
        </p:cNvPr>
        <p:cNvGrpSpPr/>
        <p:nvPr/>
      </p:nvGrpSpPr>
      <p:grpSpPr>
        <a:xfrm>
          <a:off x="0" y="0"/>
          <a:ext cx="0" cy="0"/>
          <a:chOff x="0" y="0"/>
          <a:chExt cx="0" cy="0"/>
        </a:xfrm>
      </p:grpSpPr>
      <p:sp>
        <p:nvSpPr>
          <p:cNvPr id="16" name="Textfeld 15">
            <a:extLst>
              <a:ext uri="{FF2B5EF4-FFF2-40B4-BE49-F238E27FC236}">
                <a16:creationId xmlns:a16="http://schemas.microsoft.com/office/drawing/2014/main" id="{BD66DF1C-808D-5AA7-4A9C-958E85C5C8DF}"/>
              </a:ext>
            </a:extLst>
          </p:cNvPr>
          <p:cNvSpPr txBox="1"/>
          <p:nvPr/>
        </p:nvSpPr>
        <p:spPr>
          <a:xfrm>
            <a:off x="283569" y="1496835"/>
            <a:ext cx="11667308" cy="1708160"/>
          </a:xfrm>
          <a:prstGeom prst="rect">
            <a:avLst/>
          </a:prstGeom>
          <a:noFill/>
        </p:spPr>
        <p:txBody>
          <a:bodyPr wrap="square" rtlCol="0">
            <a:spAutoFit/>
          </a:bodyPr>
          <a:lstStyle/>
          <a:p>
            <a:r>
              <a:rPr lang="de-DE" sz="2000" b="1" dirty="0">
                <a:solidFill>
                  <a:srgbClr val="2E75B6"/>
                </a:solidFill>
              </a:rPr>
              <a:t>Grundsätzlich:</a:t>
            </a:r>
            <a:endParaRPr lang="de-DE" sz="2000" dirty="0">
              <a:solidFill>
                <a:srgbClr val="2E75B6"/>
              </a:solidFill>
            </a:endParaRPr>
          </a:p>
          <a:p>
            <a:pPr marL="285750" indent="-285750">
              <a:buClr>
                <a:srgbClr val="B04453"/>
              </a:buClr>
              <a:buFont typeface="Wingdings" panose="05000000000000000000" pitchFamily="2" charset="2"/>
              <a:buChar char="§"/>
            </a:pPr>
            <a:r>
              <a:rPr lang="de-DE" sz="2000" dirty="0"/>
              <a:t>UN-Konvention über die Rechte von Menschen  mit Behinderungen (UN-BRK) seit 2009 geltendes Recht</a:t>
            </a:r>
          </a:p>
          <a:p>
            <a:pPr marL="285750" indent="-285750">
              <a:buClr>
                <a:srgbClr val="B04453"/>
              </a:buClr>
              <a:buFont typeface="Wingdings" panose="05000000000000000000" pitchFamily="2" charset="2"/>
              <a:buChar char="§"/>
            </a:pPr>
            <a:r>
              <a:rPr lang="de-DE" sz="2000" dirty="0"/>
              <a:t>Verpflichtung des Staats gleichberechtigte Teilhabe zu ermöglichen</a:t>
            </a:r>
          </a:p>
          <a:p>
            <a:pPr marL="285750" indent="-285750">
              <a:buClr>
                <a:srgbClr val="B04453"/>
              </a:buClr>
              <a:buFont typeface="Wingdings" panose="05000000000000000000" pitchFamily="2" charset="2"/>
              <a:buChar char="§"/>
            </a:pPr>
            <a:r>
              <a:rPr lang="de-DE" sz="2000" dirty="0"/>
              <a:t>Bundesteilhabegesetz (BTHG) seit 2017</a:t>
            </a:r>
          </a:p>
          <a:p>
            <a:pPr marL="285750" indent="-285750">
              <a:buClr>
                <a:srgbClr val="B04453"/>
              </a:buClr>
              <a:buFont typeface="Wingdings" panose="05000000000000000000" pitchFamily="2" charset="2"/>
              <a:buChar char="§"/>
            </a:pPr>
            <a:r>
              <a:rPr lang="de-DE" sz="2000" dirty="0"/>
              <a:t>Trennung von existenzsichernden Leistungen SGB XII -&gt; SGB IX</a:t>
            </a:r>
          </a:p>
          <a:p>
            <a:r>
              <a:rPr lang="de-DE" sz="500" dirty="0"/>
              <a:t>    </a:t>
            </a:r>
          </a:p>
        </p:txBody>
      </p:sp>
      <p:sp>
        <p:nvSpPr>
          <p:cNvPr id="2" name="Textfeld 1">
            <a:extLst>
              <a:ext uri="{FF2B5EF4-FFF2-40B4-BE49-F238E27FC236}">
                <a16:creationId xmlns:a16="http://schemas.microsoft.com/office/drawing/2014/main" id="{843DD758-746B-EE0B-C632-B63A460C44B4}"/>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Eingliederungshilfe</a:t>
            </a:r>
          </a:p>
          <a:p>
            <a:r>
              <a:rPr lang="de-DE" sz="2500" dirty="0">
                <a:solidFill>
                  <a:srgbClr val="2E75B6"/>
                </a:solidFill>
              </a:rPr>
              <a:t>Bedeutung Behinderung</a:t>
            </a:r>
          </a:p>
        </p:txBody>
      </p:sp>
      <p:sp>
        <p:nvSpPr>
          <p:cNvPr id="6" name="Textfeld 5">
            <a:extLst>
              <a:ext uri="{FF2B5EF4-FFF2-40B4-BE49-F238E27FC236}">
                <a16:creationId xmlns:a16="http://schemas.microsoft.com/office/drawing/2014/main" id="{6A2613FD-5954-0EF4-AA4D-EF0293D69A4D}"/>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8" name="Datumsplatzhalter 108">
            <a:extLst>
              <a:ext uri="{FF2B5EF4-FFF2-40B4-BE49-F238E27FC236}">
                <a16:creationId xmlns:a16="http://schemas.microsoft.com/office/drawing/2014/main" id="{24782C4D-676D-3F40-8B0B-3C08F90154C6}"/>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9" name="Foliennummernplatzhalter 109">
            <a:extLst>
              <a:ext uri="{FF2B5EF4-FFF2-40B4-BE49-F238E27FC236}">
                <a16:creationId xmlns:a16="http://schemas.microsoft.com/office/drawing/2014/main" id="{F261FB46-04CA-681D-ACBF-0C288C1896F6}"/>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12</a:t>
            </a:fld>
            <a:endParaRPr lang="de-DE" dirty="0">
              <a:solidFill>
                <a:schemeClr val="bg1"/>
              </a:solidFill>
            </a:endParaRPr>
          </a:p>
        </p:txBody>
      </p:sp>
      <p:sp>
        <p:nvSpPr>
          <p:cNvPr id="5" name="Textfeld 4">
            <a:extLst>
              <a:ext uri="{FF2B5EF4-FFF2-40B4-BE49-F238E27FC236}">
                <a16:creationId xmlns:a16="http://schemas.microsoft.com/office/drawing/2014/main" id="{57F86052-3ABD-38CB-8373-7E8D5AD3C8BF}"/>
              </a:ext>
            </a:extLst>
          </p:cNvPr>
          <p:cNvSpPr txBox="1"/>
          <p:nvPr/>
        </p:nvSpPr>
        <p:spPr>
          <a:xfrm>
            <a:off x="283569" y="3856308"/>
            <a:ext cx="6080084" cy="1785104"/>
          </a:xfrm>
          <a:prstGeom prst="rect">
            <a:avLst/>
          </a:prstGeom>
          <a:noFill/>
        </p:spPr>
        <p:txBody>
          <a:bodyPr wrap="square" rtlCol="0">
            <a:spAutoFit/>
          </a:bodyPr>
          <a:lstStyle/>
          <a:p>
            <a:r>
              <a:rPr lang="de-DE" sz="2000" b="1" dirty="0">
                <a:solidFill>
                  <a:srgbClr val="2E75B6"/>
                </a:solidFill>
              </a:rPr>
              <a:t>„Altes“ </a:t>
            </a:r>
            <a:r>
              <a:rPr lang="de-DE" sz="2000" b="1" dirty="0">
                <a:solidFill>
                  <a:srgbClr val="B04453"/>
                </a:solidFill>
              </a:rPr>
              <a:t>Verständnis von Behinderung:</a:t>
            </a:r>
          </a:p>
          <a:p>
            <a:pPr marL="285750" indent="-285750">
              <a:buClr>
                <a:srgbClr val="B04453"/>
              </a:buClr>
              <a:buFont typeface="Wingdings" panose="05000000000000000000" pitchFamily="2" charset="2"/>
              <a:buChar char="§"/>
            </a:pPr>
            <a:r>
              <a:rPr lang="de-DE" sz="2000" dirty="0"/>
              <a:t>Abweichung individueller Funktionen, Fähigkeiten, </a:t>
            </a:r>
          </a:p>
          <a:p>
            <a:r>
              <a:rPr lang="de-DE" sz="2000" dirty="0"/>
              <a:t>Gesundheit in Abgrenzung zum Lebensalter typischen </a:t>
            </a:r>
          </a:p>
          <a:p>
            <a:r>
              <a:rPr lang="de-DE" sz="2000" dirty="0"/>
              <a:t>Zustand für (voraussichtlich) mindestens sechs Monate</a:t>
            </a:r>
          </a:p>
          <a:p>
            <a:r>
              <a:rPr lang="de-DE" sz="1000" dirty="0"/>
              <a:t>   </a:t>
            </a:r>
          </a:p>
          <a:p>
            <a:r>
              <a:rPr lang="de-DE" sz="2000" b="1" dirty="0">
                <a:solidFill>
                  <a:srgbClr val="B04453"/>
                </a:solidFill>
              </a:rPr>
              <a:t>= </a:t>
            </a:r>
            <a:r>
              <a:rPr lang="de-DE" sz="2000" dirty="0"/>
              <a:t>Fürsorge- und Rehabilitationsmaßnahmen</a:t>
            </a:r>
          </a:p>
        </p:txBody>
      </p:sp>
      <p:sp>
        <p:nvSpPr>
          <p:cNvPr id="7" name="Textfeld 6">
            <a:extLst>
              <a:ext uri="{FF2B5EF4-FFF2-40B4-BE49-F238E27FC236}">
                <a16:creationId xmlns:a16="http://schemas.microsoft.com/office/drawing/2014/main" id="{FC0FDAEE-9F3E-FC93-2A69-8B93CB9F66D3}"/>
              </a:ext>
            </a:extLst>
          </p:cNvPr>
          <p:cNvSpPr txBox="1"/>
          <p:nvPr/>
        </p:nvSpPr>
        <p:spPr>
          <a:xfrm>
            <a:off x="6335658" y="3847901"/>
            <a:ext cx="5856342" cy="2400657"/>
          </a:xfrm>
          <a:prstGeom prst="rect">
            <a:avLst/>
          </a:prstGeom>
          <a:noFill/>
        </p:spPr>
        <p:txBody>
          <a:bodyPr wrap="square">
            <a:spAutoFit/>
          </a:bodyPr>
          <a:lstStyle/>
          <a:p>
            <a:r>
              <a:rPr lang="de-DE" sz="2000" b="1" dirty="0">
                <a:solidFill>
                  <a:srgbClr val="2E75B6"/>
                </a:solidFill>
              </a:rPr>
              <a:t>„Neues“ </a:t>
            </a:r>
            <a:r>
              <a:rPr lang="de-DE" sz="2000" b="1" dirty="0">
                <a:solidFill>
                  <a:srgbClr val="B04453"/>
                </a:solidFill>
              </a:rPr>
              <a:t>Verständnis von Behinderung:</a:t>
            </a:r>
            <a:endParaRPr lang="de-DE" sz="2000" dirty="0"/>
          </a:p>
          <a:p>
            <a:pPr marL="285750" indent="-285750">
              <a:buClr>
                <a:srgbClr val="B04453"/>
              </a:buClr>
              <a:buFont typeface="Wingdings" panose="05000000000000000000" pitchFamily="2" charset="2"/>
              <a:buChar char="§"/>
            </a:pPr>
            <a:r>
              <a:rPr lang="de-DE" sz="2000" dirty="0"/>
              <a:t>Behinderung als Ergebnis von Interaktionen </a:t>
            </a:r>
          </a:p>
          <a:p>
            <a:pPr marL="285750" indent="-285750">
              <a:buClr>
                <a:srgbClr val="B04453"/>
              </a:buClr>
              <a:buFont typeface="Wingdings" panose="05000000000000000000" pitchFamily="2" charset="2"/>
              <a:buChar char="§"/>
            </a:pPr>
            <a:r>
              <a:rPr lang="de-DE" sz="2000" dirty="0"/>
              <a:t>Offenes und dynamisches Konzept</a:t>
            </a:r>
          </a:p>
          <a:p>
            <a:pPr marL="285750" indent="-285750">
              <a:buClr>
                <a:srgbClr val="B04453"/>
              </a:buClr>
              <a:buFont typeface="Wingdings" panose="05000000000000000000" pitchFamily="2" charset="2"/>
              <a:buChar char="§"/>
            </a:pPr>
            <a:r>
              <a:rPr lang="de-DE" sz="2000" dirty="0"/>
              <a:t>Kein individuelles Merkmal</a:t>
            </a:r>
          </a:p>
          <a:p>
            <a:pPr marL="285750" indent="-285750">
              <a:buClr>
                <a:srgbClr val="B04453"/>
              </a:buClr>
              <a:buFont typeface="Wingdings" panose="05000000000000000000" pitchFamily="2" charset="2"/>
              <a:buChar char="§"/>
            </a:pPr>
            <a:r>
              <a:rPr lang="de-DE" sz="2000" dirty="0"/>
              <a:t>Beeinflusst durch verschiedene Faktoren</a:t>
            </a:r>
          </a:p>
          <a:p>
            <a:pPr marL="285750" indent="-285750">
              <a:buClr>
                <a:srgbClr val="B04453"/>
              </a:buClr>
              <a:buFont typeface="Wingdings" panose="05000000000000000000" pitchFamily="2" charset="2"/>
              <a:buChar char="§"/>
            </a:pPr>
            <a:r>
              <a:rPr lang="de-DE" sz="2000" dirty="0"/>
              <a:t>Analyse von Barrieren notwendig</a:t>
            </a:r>
          </a:p>
          <a:p>
            <a:pPr>
              <a:buClr>
                <a:srgbClr val="B04453"/>
              </a:buClr>
            </a:pPr>
            <a:r>
              <a:rPr lang="de-DE" sz="1000" dirty="0"/>
              <a:t>  </a:t>
            </a:r>
          </a:p>
          <a:p>
            <a:pPr>
              <a:buClr>
                <a:srgbClr val="B04453"/>
              </a:buClr>
            </a:pPr>
            <a:r>
              <a:rPr lang="de-DE" sz="2000" b="1" dirty="0">
                <a:solidFill>
                  <a:srgbClr val="B04453"/>
                </a:solidFill>
              </a:rPr>
              <a:t>= </a:t>
            </a:r>
            <a:r>
              <a:rPr lang="de-DE" sz="2000" dirty="0"/>
              <a:t>Inklusion und Förderung selbstbestimmter Teilhabe</a:t>
            </a:r>
          </a:p>
        </p:txBody>
      </p:sp>
    </p:spTree>
    <p:extLst>
      <p:ext uri="{BB962C8B-B14F-4D97-AF65-F5344CB8AC3E}">
        <p14:creationId xmlns:p14="http://schemas.microsoft.com/office/powerpoint/2010/main" val="127387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FC4D2-65E7-2602-2EDB-70186189A926}"/>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DF1116FD-1992-2478-3814-532A4C12B214}"/>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Eingliederungshilfe</a:t>
            </a:r>
          </a:p>
          <a:p>
            <a:r>
              <a:rPr lang="de-DE" sz="2500" dirty="0">
                <a:solidFill>
                  <a:srgbClr val="2E75B6"/>
                </a:solidFill>
              </a:rPr>
              <a:t>Bedeutung Behinderung</a:t>
            </a:r>
          </a:p>
        </p:txBody>
      </p:sp>
      <p:sp>
        <p:nvSpPr>
          <p:cNvPr id="6" name="Textfeld 5">
            <a:extLst>
              <a:ext uri="{FF2B5EF4-FFF2-40B4-BE49-F238E27FC236}">
                <a16:creationId xmlns:a16="http://schemas.microsoft.com/office/drawing/2014/main" id="{ECD0FFCB-7599-5584-348F-CE01E4213B3E}"/>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8" name="Datumsplatzhalter 108">
            <a:extLst>
              <a:ext uri="{FF2B5EF4-FFF2-40B4-BE49-F238E27FC236}">
                <a16:creationId xmlns:a16="http://schemas.microsoft.com/office/drawing/2014/main" id="{9569DE9F-E838-50BF-95FC-8891DD22840F}"/>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9" name="Foliennummernplatzhalter 109">
            <a:extLst>
              <a:ext uri="{FF2B5EF4-FFF2-40B4-BE49-F238E27FC236}">
                <a16:creationId xmlns:a16="http://schemas.microsoft.com/office/drawing/2014/main" id="{6E527BB0-C84A-B976-B20E-1C7EDA151CDE}"/>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13</a:t>
            </a:fld>
            <a:endParaRPr lang="de-DE" dirty="0">
              <a:solidFill>
                <a:schemeClr val="bg1"/>
              </a:solidFill>
            </a:endParaRPr>
          </a:p>
        </p:txBody>
      </p:sp>
      <p:grpSp>
        <p:nvGrpSpPr>
          <p:cNvPr id="10" name="Gruppieren 9">
            <a:extLst>
              <a:ext uri="{FF2B5EF4-FFF2-40B4-BE49-F238E27FC236}">
                <a16:creationId xmlns:a16="http://schemas.microsoft.com/office/drawing/2014/main" id="{B3A0E844-7CE8-6FB1-281C-A26DFAE853B9}"/>
              </a:ext>
            </a:extLst>
          </p:cNvPr>
          <p:cNvGrpSpPr/>
          <p:nvPr/>
        </p:nvGrpSpPr>
        <p:grpSpPr>
          <a:xfrm>
            <a:off x="522442" y="2349762"/>
            <a:ext cx="11222256" cy="2010057"/>
            <a:chOff x="5471199" y="0"/>
            <a:chExt cx="2655093" cy="5418667"/>
          </a:xfrm>
          <a:solidFill>
            <a:srgbClr val="F3F7FB"/>
          </a:solidFill>
        </p:grpSpPr>
        <p:sp>
          <p:nvSpPr>
            <p:cNvPr id="11" name="Rechteck: abgerundete Ecken 10">
              <a:extLst>
                <a:ext uri="{FF2B5EF4-FFF2-40B4-BE49-F238E27FC236}">
                  <a16:creationId xmlns:a16="http://schemas.microsoft.com/office/drawing/2014/main" id="{6A99B7AD-605F-96DB-D5DD-0D148A092F9A}"/>
                </a:ext>
              </a:extLst>
            </p:cNvPr>
            <p:cNvSpPr/>
            <p:nvPr/>
          </p:nvSpPr>
          <p:spPr>
            <a:xfrm>
              <a:off x="5471199" y="0"/>
              <a:ext cx="2655093" cy="541866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hteck: abgerundete Ecken 10">
              <a:extLst>
                <a:ext uri="{FF2B5EF4-FFF2-40B4-BE49-F238E27FC236}">
                  <a16:creationId xmlns:a16="http://schemas.microsoft.com/office/drawing/2014/main" id="{3549FBD6-FE2D-3406-4FE3-A259A76EA578}"/>
                </a:ext>
              </a:extLst>
            </p:cNvPr>
            <p:cNvSpPr txBox="1"/>
            <p:nvPr/>
          </p:nvSpPr>
          <p:spPr>
            <a:xfrm>
              <a:off x="5471199" y="2167466"/>
              <a:ext cx="2655093" cy="21674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de-DE" sz="6100" kern="1200"/>
            </a:p>
          </p:txBody>
        </p:sp>
      </p:grpSp>
      <p:sp>
        <p:nvSpPr>
          <p:cNvPr id="14" name="Textfeld 13">
            <a:extLst>
              <a:ext uri="{FF2B5EF4-FFF2-40B4-BE49-F238E27FC236}">
                <a16:creationId xmlns:a16="http://schemas.microsoft.com/office/drawing/2014/main" id="{BD3301A5-8861-B609-2E06-9D553954291F}"/>
              </a:ext>
            </a:extLst>
          </p:cNvPr>
          <p:cNvSpPr txBox="1"/>
          <p:nvPr/>
        </p:nvSpPr>
        <p:spPr>
          <a:xfrm>
            <a:off x="567726" y="2459504"/>
            <a:ext cx="11056548" cy="1938992"/>
          </a:xfrm>
          <a:prstGeom prst="rect">
            <a:avLst/>
          </a:prstGeom>
          <a:noFill/>
        </p:spPr>
        <p:txBody>
          <a:bodyPr wrap="square" rtlCol="0">
            <a:spAutoFit/>
          </a:bodyPr>
          <a:lstStyle/>
          <a:p>
            <a:pPr algn="just"/>
            <a:r>
              <a:rPr lang="de-DE" sz="2000" dirty="0">
                <a:effectLst/>
                <a:latin typeface="Calibri" panose="020F0502020204030204" pitchFamily="34" charset="0"/>
                <a:ea typeface="Times New Roman" panose="02020603050405020304" pitchFamily="18" charset="0"/>
                <a:cs typeface="Calibri" panose="020F0502020204030204" pitchFamily="34" charset="0"/>
              </a:rPr>
              <a:t>„Menschen mit Behinderungen sind Menschen, die </a:t>
            </a:r>
            <a:r>
              <a:rPr lang="de-DE" sz="2000" b="1" dirty="0">
                <a:solidFill>
                  <a:srgbClr val="B04453"/>
                </a:solidFill>
                <a:effectLst/>
                <a:latin typeface="Calibri" panose="020F0502020204030204" pitchFamily="34" charset="0"/>
                <a:ea typeface="Times New Roman" panose="02020603050405020304" pitchFamily="18" charset="0"/>
                <a:cs typeface="Calibri" panose="020F0502020204030204" pitchFamily="34" charset="0"/>
              </a:rPr>
              <a:t>körperliche</a:t>
            </a:r>
            <a:r>
              <a:rPr lang="de-DE" sz="2000" dirty="0">
                <a:effectLst/>
                <a:latin typeface="Calibri" panose="020F0502020204030204" pitchFamily="34" charset="0"/>
                <a:ea typeface="Times New Roman" panose="02020603050405020304" pitchFamily="18" charset="0"/>
                <a:cs typeface="Calibri" panose="020F0502020204030204" pitchFamily="34" charset="0"/>
              </a:rPr>
              <a:t>, </a:t>
            </a:r>
            <a:r>
              <a:rPr lang="de-DE" sz="2000" b="1" dirty="0">
                <a:solidFill>
                  <a:srgbClr val="B04453"/>
                </a:solidFill>
                <a:effectLst/>
                <a:latin typeface="Calibri" panose="020F0502020204030204" pitchFamily="34" charset="0"/>
                <a:ea typeface="Times New Roman" panose="02020603050405020304" pitchFamily="18" charset="0"/>
                <a:cs typeface="Calibri" panose="020F0502020204030204" pitchFamily="34" charset="0"/>
              </a:rPr>
              <a:t>seelische</a:t>
            </a:r>
            <a:r>
              <a:rPr lang="de-DE" sz="2000" dirty="0">
                <a:effectLst/>
                <a:latin typeface="Calibri" panose="020F0502020204030204" pitchFamily="34" charset="0"/>
                <a:ea typeface="Times New Roman" panose="02020603050405020304" pitchFamily="18" charset="0"/>
                <a:cs typeface="Calibri" panose="020F0502020204030204" pitchFamily="34" charset="0"/>
              </a:rPr>
              <a:t>, </a:t>
            </a:r>
            <a:r>
              <a:rPr lang="de-DE" sz="2000" b="1" dirty="0">
                <a:solidFill>
                  <a:srgbClr val="B04453"/>
                </a:solidFill>
                <a:effectLst/>
                <a:latin typeface="Calibri" panose="020F0502020204030204" pitchFamily="34" charset="0"/>
                <a:ea typeface="Times New Roman" panose="02020603050405020304" pitchFamily="18" charset="0"/>
                <a:cs typeface="Calibri" panose="020F0502020204030204" pitchFamily="34" charset="0"/>
              </a:rPr>
              <a:t>geistige</a:t>
            </a:r>
            <a:r>
              <a:rPr lang="de-DE" sz="2000" dirty="0">
                <a:effectLst/>
                <a:latin typeface="Calibri" panose="020F0502020204030204" pitchFamily="34" charset="0"/>
                <a:ea typeface="Times New Roman" panose="02020603050405020304" pitchFamily="18" charset="0"/>
                <a:cs typeface="Calibri" panose="020F0502020204030204" pitchFamily="34" charset="0"/>
              </a:rPr>
              <a:t> oder </a:t>
            </a:r>
            <a:r>
              <a:rPr lang="de-DE" sz="2000" b="1" dirty="0">
                <a:solidFill>
                  <a:srgbClr val="B04453"/>
                </a:solidFill>
                <a:effectLst/>
                <a:latin typeface="Calibri" panose="020F0502020204030204" pitchFamily="34" charset="0"/>
                <a:ea typeface="Times New Roman" panose="02020603050405020304" pitchFamily="18" charset="0"/>
                <a:cs typeface="Calibri" panose="020F0502020204030204" pitchFamily="34" charset="0"/>
              </a:rPr>
              <a:t>Sinnesbeeinträchtigungen</a:t>
            </a:r>
            <a:r>
              <a:rPr lang="de-DE" sz="2000" dirty="0">
                <a:effectLst/>
                <a:latin typeface="Calibri" panose="020F0502020204030204" pitchFamily="34" charset="0"/>
                <a:ea typeface="Times New Roman" panose="02020603050405020304" pitchFamily="18" charset="0"/>
                <a:cs typeface="Calibri" panose="020F0502020204030204" pitchFamily="34" charset="0"/>
              </a:rPr>
              <a:t> haben, die sie in Wechselwirkung mit </a:t>
            </a:r>
            <a:r>
              <a:rPr lang="de-DE" sz="2000" b="1" dirty="0">
                <a:solidFill>
                  <a:srgbClr val="B04453"/>
                </a:solidFill>
                <a:effectLst/>
                <a:latin typeface="Calibri" panose="020F0502020204030204" pitchFamily="34" charset="0"/>
                <a:ea typeface="Times New Roman" panose="02020603050405020304" pitchFamily="18" charset="0"/>
                <a:cs typeface="Calibri" panose="020F0502020204030204" pitchFamily="34" charset="0"/>
              </a:rPr>
              <a:t>einstellungs- und umweltbedingten Barrieren</a:t>
            </a:r>
            <a:r>
              <a:rPr lang="de-DE" sz="2000" dirty="0">
                <a:effectLst/>
                <a:latin typeface="Calibri" panose="020F0502020204030204" pitchFamily="34" charset="0"/>
                <a:ea typeface="Times New Roman" panose="02020603050405020304" pitchFamily="18" charset="0"/>
                <a:cs typeface="Calibri" panose="020F0502020204030204" pitchFamily="34" charset="0"/>
              </a:rPr>
              <a:t> an der </a:t>
            </a:r>
            <a:r>
              <a:rPr lang="de-DE" sz="2000" b="1" dirty="0">
                <a:solidFill>
                  <a:srgbClr val="2E75B6"/>
                </a:solidFill>
                <a:effectLst/>
                <a:latin typeface="Calibri" panose="020F0502020204030204" pitchFamily="34" charset="0"/>
                <a:ea typeface="Times New Roman" panose="02020603050405020304" pitchFamily="18" charset="0"/>
                <a:cs typeface="Calibri" panose="020F0502020204030204" pitchFamily="34" charset="0"/>
              </a:rPr>
              <a:t>gleichberechtigten Teilhabe an der Gesellschaft mit hoher Wahrscheinlichkeit länger als sechs Monate hindern können</a:t>
            </a:r>
            <a:r>
              <a:rPr lang="de-DE" sz="2000" dirty="0">
                <a:effectLst/>
                <a:latin typeface="Calibri" panose="020F0502020204030204" pitchFamily="34" charset="0"/>
                <a:ea typeface="Times New Roman" panose="02020603050405020304" pitchFamily="18" charset="0"/>
                <a:cs typeface="Calibri" panose="020F0502020204030204" pitchFamily="34" charset="0"/>
              </a:rPr>
              <a:t>. Eine Beeinträchtigung nach Satz 1 liegt vor, wenn der Körper- und Gesundheitszustand von dem für das </a:t>
            </a:r>
            <a:r>
              <a:rPr lang="de-DE" sz="2000" b="1" dirty="0">
                <a:solidFill>
                  <a:srgbClr val="B04453"/>
                </a:solidFill>
                <a:effectLst/>
                <a:latin typeface="Calibri" panose="020F0502020204030204" pitchFamily="34" charset="0"/>
                <a:ea typeface="Times New Roman" panose="02020603050405020304" pitchFamily="18" charset="0"/>
                <a:cs typeface="Calibri" panose="020F0502020204030204" pitchFamily="34" charset="0"/>
              </a:rPr>
              <a:t>Lebensalter typischen Zustand abweicht</a:t>
            </a:r>
            <a:r>
              <a:rPr lang="de-DE" sz="2000" dirty="0">
                <a:effectLst/>
                <a:latin typeface="Calibri" panose="020F0502020204030204" pitchFamily="34" charset="0"/>
                <a:ea typeface="Times New Roman" panose="02020603050405020304" pitchFamily="18" charset="0"/>
                <a:cs typeface="Calibri" panose="020F0502020204030204" pitchFamily="34" charset="0"/>
              </a:rPr>
              <a:t>. Menschen sind von Behinderung bedroht, wenn eine Beeinträchtigung nach Satz 1 zu erwarten ist“</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ECDB9880-F88A-6932-BBC6-732BBC852A86}"/>
              </a:ext>
            </a:extLst>
          </p:cNvPr>
          <p:cNvSpPr txBox="1"/>
          <p:nvPr/>
        </p:nvSpPr>
        <p:spPr>
          <a:xfrm>
            <a:off x="7150101" y="4414835"/>
            <a:ext cx="4594598" cy="400110"/>
          </a:xfrm>
          <a:prstGeom prst="rect">
            <a:avLst/>
          </a:prstGeom>
          <a:noFill/>
        </p:spPr>
        <p:txBody>
          <a:bodyPr wrap="square" rtlCol="0">
            <a:spAutoFit/>
          </a:bodyPr>
          <a:lstStyle/>
          <a:p>
            <a:r>
              <a:rPr lang="de-DE" sz="2000" dirty="0">
                <a:effectLst/>
                <a:latin typeface="Calibri" panose="020F0502020204030204" pitchFamily="34" charset="0"/>
                <a:ea typeface="Calibri" panose="020F0502020204030204" pitchFamily="34" charset="0"/>
              </a:rPr>
              <a:t>Begriffsbestimmung nach § 2 Abs. 1 SGB IX</a:t>
            </a:r>
            <a:endParaRPr lang="de-DE" sz="2000" dirty="0"/>
          </a:p>
        </p:txBody>
      </p:sp>
    </p:spTree>
    <p:extLst>
      <p:ext uri="{BB962C8B-B14F-4D97-AF65-F5344CB8AC3E}">
        <p14:creationId xmlns:p14="http://schemas.microsoft.com/office/powerpoint/2010/main" val="3906718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7F380-B48C-92DF-F882-08BB2AC16841}"/>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CC5D08C5-0D08-E9F2-C22B-827CA42FD486}"/>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Eingliederungshilfe</a:t>
            </a:r>
          </a:p>
          <a:p>
            <a:r>
              <a:rPr lang="de-DE" sz="2500" dirty="0">
                <a:solidFill>
                  <a:srgbClr val="2E75B6"/>
                </a:solidFill>
              </a:rPr>
              <a:t>Aufgabe SGB IX</a:t>
            </a:r>
          </a:p>
        </p:txBody>
      </p:sp>
      <p:sp>
        <p:nvSpPr>
          <p:cNvPr id="6" name="Textfeld 5">
            <a:extLst>
              <a:ext uri="{FF2B5EF4-FFF2-40B4-BE49-F238E27FC236}">
                <a16:creationId xmlns:a16="http://schemas.microsoft.com/office/drawing/2014/main" id="{D042AEFB-14A4-E394-550A-9F84B04B407E}"/>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8" name="Datumsplatzhalter 108">
            <a:extLst>
              <a:ext uri="{FF2B5EF4-FFF2-40B4-BE49-F238E27FC236}">
                <a16:creationId xmlns:a16="http://schemas.microsoft.com/office/drawing/2014/main" id="{06F8C131-8E12-DD9C-B56C-7A2347E95108}"/>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9" name="Foliennummernplatzhalter 109">
            <a:extLst>
              <a:ext uri="{FF2B5EF4-FFF2-40B4-BE49-F238E27FC236}">
                <a16:creationId xmlns:a16="http://schemas.microsoft.com/office/drawing/2014/main" id="{69680F60-7889-1F6E-27B7-26BE5A94B9E2}"/>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14</a:t>
            </a:fld>
            <a:endParaRPr lang="de-DE" dirty="0">
              <a:solidFill>
                <a:schemeClr val="bg1"/>
              </a:solidFill>
            </a:endParaRPr>
          </a:p>
        </p:txBody>
      </p:sp>
      <p:sp>
        <p:nvSpPr>
          <p:cNvPr id="5" name="Textfeld 4">
            <a:extLst>
              <a:ext uri="{FF2B5EF4-FFF2-40B4-BE49-F238E27FC236}">
                <a16:creationId xmlns:a16="http://schemas.microsoft.com/office/drawing/2014/main" id="{798398BE-56B5-BE9A-B095-5E0DF73FADA3}"/>
              </a:ext>
            </a:extLst>
          </p:cNvPr>
          <p:cNvSpPr txBox="1"/>
          <p:nvPr/>
        </p:nvSpPr>
        <p:spPr>
          <a:xfrm>
            <a:off x="8470901" y="4024670"/>
            <a:ext cx="3236228" cy="400110"/>
          </a:xfrm>
          <a:prstGeom prst="rect">
            <a:avLst/>
          </a:prstGeom>
          <a:noFill/>
        </p:spPr>
        <p:txBody>
          <a:bodyPr wrap="square" rtlCol="0">
            <a:spAutoFit/>
          </a:bodyPr>
          <a:lstStyle/>
          <a:p>
            <a:r>
              <a:rPr lang="de-DE" sz="2000" dirty="0">
                <a:effectLst/>
                <a:latin typeface="Calibri" panose="020F0502020204030204" pitchFamily="34" charset="0"/>
                <a:ea typeface="Calibri" panose="020F0502020204030204" pitchFamily="34" charset="0"/>
              </a:rPr>
              <a:t>Aufgabe nach </a:t>
            </a:r>
            <a:r>
              <a:rPr lang="de-DE" sz="2000" dirty="0"/>
              <a:t>§  1 S. 1 SGB IX</a:t>
            </a:r>
          </a:p>
        </p:txBody>
      </p:sp>
      <p:grpSp>
        <p:nvGrpSpPr>
          <p:cNvPr id="7" name="Gruppieren 6">
            <a:extLst>
              <a:ext uri="{FF2B5EF4-FFF2-40B4-BE49-F238E27FC236}">
                <a16:creationId xmlns:a16="http://schemas.microsoft.com/office/drawing/2014/main" id="{1649C64E-C5C5-196D-AA48-52FCEBA5DADA}"/>
              </a:ext>
            </a:extLst>
          </p:cNvPr>
          <p:cNvGrpSpPr/>
          <p:nvPr/>
        </p:nvGrpSpPr>
        <p:grpSpPr>
          <a:xfrm>
            <a:off x="484872" y="2489455"/>
            <a:ext cx="11222256" cy="1446246"/>
            <a:chOff x="5471199" y="0"/>
            <a:chExt cx="2655093" cy="5418667"/>
          </a:xfrm>
          <a:solidFill>
            <a:srgbClr val="F3F7FB"/>
          </a:solidFill>
        </p:grpSpPr>
        <p:sp>
          <p:nvSpPr>
            <p:cNvPr id="16" name="Rechteck: abgerundete Ecken 15">
              <a:extLst>
                <a:ext uri="{FF2B5EF4-FFF2-40B4-BE49-F238E27FC236}">
                  <a16:creationId xmlns:a16="http://schemas.microsoft.com/office/drawing/2014/main" id="{8E698AEC-C5DF-FE3A-619C-2C99976D3033}"/>
                </a:ext>
              </a:extLst>
            </p:cNvPr>
            <p:cNvSpPr/>
            <p:nvPr/>
          </p:nvSpPr>
          <p:spPr>
            <a:xfrm>
              <a:off x="5471199" y="0"/>
              <a:ext cx="2655093" cy="541866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hteck: abgerundete Ecken 10">
              <a:extLst>
                <a:ext uri="{FF2B5EF4-FFF2-40B4-BE49-F238E27FC236}">
                  <a16:creationId xmlns:a16="http://schemas.microsoft.com/office/drawing/2014/main" id="{B14DD6D0-2EBD-BF72-45DA-99A6B37CB958}"/>
                </a:ext>
              </a:extLst>
            </p:cNvPr>
            <p:cNvSpPr txBox="1"/>
            <p:nvPr/>
          </p:nvSpPr>
          <p:spPr>
            <a:xfrm>
              <a:off x="5471199" y="2167466"/>
              <a:ext cx="2655093" cy="21674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de-DE" sz="6100" kern="1200"/>
            </a:p>
          </p:txBody>
        </p:sp>
      </p:grpSp>
      <p:sp>
        <p:nvSpPr>
          <p:cNvPr id="18" name="Textfeld 17">
            <a:extLst>
              <a:ext uri="{FF2B5EF4-FFF2-40B4-BE49-F238E27FC236}">
                <a16:creationId xmlns:a16="http://schemas.microsoft.com/office/drawing/2014/main" id="{19828A5F-BA00-6759-EB94-9DD57F98C944}"/>
              </a:ext>
            </a:extLst>
          </p:cNvPr>
          <p:cNvSpPr txBox="1"/>
          <p:nvPr/>
        </p:nvSpPr>
        <p:spPr>
          <a:xfrm>
            <a:off x="598440" y="2622352"/>
            <a:ext cx="10995119" cy="1323439"/>
          </a:xfrm>
          <a:prstGeom prst="rect">
            <a:avLst/>
          </a:prstGeom>
          <a:noFill/>
        </p:spPr>
        <p:txBody>
          <a:bodyPr wrap="square" rtlCol="0">
            <a:spAutoFit/>
          </a:bodyPr>
          <a:lstStyle/>
          <a:p>
            <a:pPr algn="just"/>
            <a:r>
              <a:rPr lang="de-DE" sz="2000" dirty="0"/>
              <a:t>„Menschen mit Behinderung oder von Behinderung bedrohte Menschen erhalten Leistungen nach diesem Buch und den für die Rehabilitationsträger geltenden Leistungsgesetzen, um ihre </a:t>
            </a:r>
            <a:r>
              <a:rPr lang="de-DE" sz="2000" b="1" dirty="0">
                <a:solidFill>
                  <a:srgbClr val="B04453"/>
                </a:solidFill>
              </a:rPr>
              <a:t>Selbstbestimmung</a:t>
            </a:r>
            <a:r>
              <a:rPr lang="de-DE" sz="2000" dirty="0"/>
              <a:t> und ihre </a:t>
            </a:r>
            <a:r>
              <a:rPr lang="de-DE" sz="2000" b="1" dirty="0">
                <a:solidFill>
                  <a:srgbClr val="B04453"/>
                </a:solidFill>
              </a:rPr>
              <a:t>volle</a:t>
            </a:r>
            <a:r>
              <a:rPr lang="de-DE" sz="2000" dirty="0"/>
              <a:t>, </a:t>
            </a:r>
            <a:r>
              <a:rPr lang="de-DE" sz="2000" b="1" dirty="0">
                <a:solidFill>
                  <a:srgbClr val="B04453"/>
                </a:solidFill>
              </a:rPr>
              <a:t>wirksame</a:t>
            </a:r>
            <a:r>
              <a:rPr lang="de-DE" sz="2000" dirty="0"/>
              <a:t> und </a:t>
            </a:r>
            <a:r>
              <a:rPr lang="de-DE" sz="2000" b="1" dirty="0">
                <a:solidFill>
                  <a:srgbClr val="B04453"/>
                </a:solidFill>
              </a:rPr>
              <a:t>gleichberechtigte Teilhabe </a:t>
            </a:r>
            <a:r>
              <a:rPr lang="de-DE" sz="2000" dirty="0"/>
              <a:t>am Leben in der Gesellschaft zu fördern, </a:t>
            </a:r>
            <a:r>
              <a:rPr lang="de-DE" sz="2000" b="1" dirty="0">
                <a:solidFill>
                  <a:srgbClr val="2E75B6"/>
                </a:solidFill>
              </a:rPr>
              <a:t>Benachteiligung zu vermeiden </a:t>
            </a:r>
            <a:r>
              <a:rPr lang="de-DE" sz="2000" dirty="0"/>
              <a:t>oder ihnen </a:t>
            </a:r>
            <a:r>
              <a:rPr lang="de-DE" sz="2000" b="1" dirty="0">
                <a:solidFill>
                  <a:srgbClr val="2E75B6"/>
                </a:solidFill>
              </a:rPr>
              <a:t>entgegenzuwirken</a:t>
            </a:r>
            <a:r>
              <a:rPr lang="de-DE" sz="2000" dirty="0"/>
              <a:t>“ </a:t>
            </a:r>
          </a:p>
        </p:txBody>
      </p:sp>
    </p:spTree>
    <p:extLst>
      <p:ext uri="{BB962C8B-B14F-4D97-AF65-F5344CB8AC3E}">
        <p14:creationId xmlns:p14="http://schemas.microsoft.com/office/powerpoint/2010/main" val="102298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7BE32-221A-1C17-944D-1A4B1EC39535}"/>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9C978199-8C83-3B21-B988-AB1AC26C9534}"/>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Eingliederungshilfe</a:t>
            </a:r>
          </a:p>
          <a:p>
            <a:r>
              <a:rPr lang="de-DE" sz="2500" dirty="0">
                <a:solidFill>
                  <a:srgbClr val="2E75B6"/>
                </a:solidFill>
              </a:rPr>
              <a:t>Leistungsgruppen</a:t>
            </a:r>
          </a:p>
        </p:txBody>
      </p:sp>
      <p:sp>
        <p:nvSpPr>
          <p:cNvPr id="6" name="Textfeld 5">
            <a:extLst>
              <a:ext uri="{FF2B5EF4-FFF2-40B4-BE49-F238E27FC236}">
                <a16:creationId xmlns:a16="http://schemas.microsoft.com/office/drawing/2014/main" id="{163F23C5-F99C-3EA6-DE97-41677EBB76CB}"/>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8" name="Datumsplatzhalter 108">
            <a:extLst>
              <a:ext uri="{FF2B5EF4-FFF2-40B4-BE49-F238E27FC236}">
                <a16:creationId xmlns:a16="http://schemas.microsoft.com/office/drawing/2014/main" id="{42844D7E-2AFD-245B-3972-B095523A1CFB}"/>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9" name="Foliennummernplatzhalter 109">
            <a:extLst>
              <a:ext uri="{FF2B5EF4-FFF2-40B4-BE49-F238E27FC236}">
                <a16:creationId xmlns:a16="http://schemas.microsoft.com/office/drawing/2014/main" id="{3037E860-848D-79A0-9287-C3C0C836E8C2}"/>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15</a:t>
            </a:fld>
            <a:endParaRPr lang="de-DE" dirty="0">
              <a:solidFill>
                <a:schemeClr val="bg1"/>
              </a:solidFill>
            </a:endParaRPr>
          </a:p>
        </p:txBody>
      </p:sp>
      <p:sp>
        <p:nvSpPr>
          <p:cNvPr id="10" name="Textfeld 9">
            <a:extLst>
              <a:ext uri="{FF2B5EF4-FFF2-40B4-BE49-F238E27FC236}">
                <a16:creationId xmlns:a16="http://schemas.microsoft.com/office/drawing/2014/main" id="{95ACE079-DD4C-0456-7788-F13EA3C6BECC}"/>
              </a:ext>
            </a:extLst>
          </p:cNvPr>
          <p:cNvSpPr txBox="1"/>
          <p:nvPr/>
        </p:nvSpPr>
        <p:spPr>
          <a:xfrm>
            <a:off x="-4965" y="1476315"/>
            <a:ext cx="6829347" cy="5324535"/>
          </a:xfrm>
          <a:prstGeom prst="rect">
            <a:avLst/>
          </a:prstGeom>
          <a:noFill/>
        </p:spPr>
        <p:txBody>
          <a:bodyPr wrap="square" rtlCol="0">
            <a:spAutoFit/>
          </a:bodyPr>
          <a:lstStyle/>
          <a:p>
            <a:pPr marL="800100" lvl="1" indent="-342900">
              <a:buClr>
                <a:srgbClr val="B04453"/>
              </a:buClr>
              <a:buFont typeface="Wingdings" panose="05000000000000000000" pitchFamily="2" charset="2"/>
              <a:buChar char="§"/>
            </a:pPr>
            <a:r>
              <a:rPr lang="de-DE" sz="2000" b="1" dirty="0">
                <a:solidFill>
                  <a:srgbClr val="B04453"/>
                </a:solidFill>
              </a:rPr>
              <a:t>Leistung zur medizinischen Teilhabe </a:t>
            </a:r>
            <a:r>
              <a:rPr lang="de-DE" sz="2000" dirty="0"/>
              <a:t>(§ 109 SGB IX)  </a:t>
            </a:r>
          </a:p>
          <a:p>
            <a:pPr lvl="1">
              <a:buClr>
                <a:srgbClr val="B04453"/>
              </a:buClr>
            </a:pPr>
            <a:r>
              <a:rPr lang="de-DE" sz="2000" dirty="0"/>
              <a:t>(Drohende) Behinderung (einschl. chronischer Erkrankungen) abzuwenden, beseitigen, mindern, ausgleichen, Verschlimmerung entgegenwirken, Pflegebedürftigkeit vermeiden.</a:t>
            </a:r>
            <a:endParaRPr lang="de-DE" sz="1000" dirty="0"/>
          </a:p>
          <a:p>
            <a:pPr lvl="1">
              <a:buClr>
                <a:srgbClr val="B04453"/>
              </a:buClr>
            </a:pPr>
            <a:r>
              <a:rPr lang="de-DE" sz="2000" u="sng" dirty="0"/>
              <a:t>Beispiel: </a:t>
            </a:r>
            <a:r>
              <a:rPr lang="de-DE" sz="2000" dirty="0"/>
              <a:t>Frühförderung, Hilfsmittel, Psychotherapie (Therapieformen eingeschränkt, z.B. keine Reittherapie)</a:t>
            </a:r>
          </a:p>
          <a:p>
            <a:pPr lvl="1">
              <a:buClr>
                <a:srgbClr val="B04453"/>
              </a:buClr>
            </a:pPr>
            <a:r>
              <a:rPr lang="de-DE" sz="2000" dirty="0">
                <a:solidFill>
                  <a:srgbClr val="2E75B6"/>
                </a:solidFill>
              </a:rPr>
              <a:t>= Offener Leistungskatalog</a:t>
            </a:r>
          </a:p>
          <a:p>
            <a:pPr lvl="1">
              <a:buClr>
                <a:srgbClr val="B04453"/>
              </a:buClr>
            </a:pPr>
            <a:r>
              <a:rPr lang="de-DE" sz="1000" dirty="0"/>
              <a:t>   </a:t>
            </a:r>
          </a:p>
          <a:p>
            <a:pPr marL="800100" lvl="1" indent="-342900">
              <a:buClr>
                <a:schemeClr val="accent2">
                  <a:lumMod val="75000"/>
                </a:schemeClr>
              </a:buClr>
              <a:buFont typeface="Wingdings" panose="05000000000000000000" pitchFamily="2" charset="2"/>
              <a:buChar char="§"/>
            </a:pPr>
            <a:r>
              <a:rPr lang="de-DE" sz="2000" b="1" dirty="0">
                <a:solidFill>
                  <a:schemeClr val="accent2">
                    <a:lumMod val="75000"/>
                  </a:schemeClr>
                </a:solidFill>
              </a:rPr>
              <a:t>Leistungen zur beruflichen Teilhabe </a:t>
            </a:r>
            <a:r>
              <a:rPr lang="de-DE" sz="2000" dirty="0"/>
              <a:t>(§ 111 SGB IX)</a:t>
            </a:r>
          </a:p>
          <a:p>
            <a:pPr lvl="1">
              <a:buClr>
                <a:srgbClr val="32659A"/>
              </a:buClr>
            </a:pPr>
            <a:r>
              <a:rPr lang="de-DE" sz="2000" dirty="0"/>
              <a:t>Erwerbsfähigkeit von Menschen mit (drohender) Behinderung entsprechend der Leistungsfähigkeit zu erhalten, verbessern, herzustellen oder wiederherzustellen. Sicherung der Arbeitsfähigkeit möglichst auf Dauer.</a:t>
            </a:r>
          </a:p>
          <a:p>
            <a:pPr lvl="1">
              <a:buClr>
                <a:srgbClr val="32659A"/>
              </a:buClr>
            </a:pPr>
            <a:r>
              <a:rPr lang="de-DE" sz="2000" u="sng" dirty="0"/>
              <a:t>Beispiel: </a:t>
            </a:r>
            <a:r>
              <a:rPr lang="de-DE" sz="2000" dirty="0"/>
              <a:t>Berufsvorbereitungsmaßnahmen, Assistenz</a:t>
            </a:r>
          </a:p>
          <a:p>
            <a:pPr lvl="1">
              <a:buClr>
                <a:srgbClr val="32659A"/>
              </a:buClr>
            </a:pPr>
            <a:r>
              <a:rPr lang="de-DE" sz="2000" dirty="0">
                <a:solidFill>
                  <a:srgbClr val="2E75B6"/>
                </a:solidFill>
              </a:rPr>
              <a:t>= Offener Leistungskatalog</a:t>
            </a:r>
          </a:p>
          <a:p>
            <a:pPr lvl="1">
              <a:buClr>
                <a:srgbClr val="32659A"/>
              </a:buClr>
            </a:pPr>
            <a:endParaRPr lang="de-DE" sz="2000" dirty="0"/>
          </a:p>
        </p:txBody>
      </p:sp>
      <p:sp>
        <p:nvSpPr>
          <p:cNvPr id="11" name="Textfeld 10">
            <a:extLst>
              <a:ext uri="{FF2B5EF4-FFF2-40B4-BE49-F238E27FC236}">
                <a16:creationId xmlns:a16="http://schemas.microsoft.com/office/drawing/2014/main" id="{150034F0-7541-E70E-4619-E84626DAC261}"/>
              </a:ext>
            </a:extLst>
          </p:cNvPr>
          <p:cNvSpPr txBox="1"/>
          <p:nvPr/>
        </p:nvSpPr>
        <p:spPr>
          <a:xfrm>
            <a:off x="6417669" y="1484154"/>
            <a:ext cx="6139459" cy="4708981"/>
          </a:xfrm>
          <a:prstGeom prst="rect">
            <a:avLst/>
          </a:prstGeom>
          <a:noFill/>
        </p:spPr>
        <p:txBody>
          <a:bodyPr wrap="square" rtlCol="0">
            <a:spAutoFit/>
          </a:bodyPr>
          <a:lstStyle/>
          <a:p>
            <a:pPr marL="742950" lvl="1" indent="-285750">
              <a:buClr>
                <a:schemeClr val="accent5">
                  <a:lumMod val="75000"/>
                </a:schemeClr>
              </a:buClr>
              <a:buFont typeface="Wingdings" panose="05000000000000000000" pitchFamily="2" charset="2"/>
              <a:buChar char="§"/>
            </a:pPr>
            <a:r>
              <a:rPr lang="de-DE" sz="2000" b="1" dirty="0">
                <a:solidFill>
                  <a:schemeClr val="accent5">
                    <a:lumMod val="75000"/>
                  </a:schemeClr>
                </a:solidFill>
              </a:rPr>
              <a:t>Leistung zur Teilhabe an Bildung </a:t>
            </a:r>
            <a:r>
              <a:rPr lang="de-DE" sz="2000" dirty="0"/>
              <a:t>(§ 112 SGB IX)</a:t>
            </a:r>
          </a:p>
          <a:p>
            <a:pPr lvl="1">
              <a:buClr>
                <a:srgbClr val="B04453"/>
              </a:buClr>
            </a:pPr>
            <a:r>
              <a:rPr lang="de-DE" sz="2000" dirty="0"/>
              <a:t>Zur gleichberechtigten Wahrnehmung an Bildungsangeboten</a:t>
            </a:r>
          </a:p>
          <a:p>
            <a:pPr lvl="1">
              <a:buClr>
                <a:srgbClr val="B04453"/>
              </a:buClr>
            </a:pPr>
            <a:r>
              <a:rPr lang="de-DE" sz="2000" u="sng" dirty="0"/>
              <a:t>Beispiel: </a:t>
            </a:r>
            <a:r>
              <a:rPr lang="de-DE" sz="2000" dirty="0"/>
              <a:t>Individualbegleitung / Schulbegleitung</a:t>
            </a:r>
          </a:p>
          <a:p>
            <a:pPr lvl="1">
              <a:buClr>
                <a:srgbClr val="B04453"/>
              </a:buClr>
            </a:pPr>
            <a:r>
              <a:rPr lang="de-DE" sz="2000" dirty="0">
                <a:solidFill>
                  <a:srgbClr val="2E75B6"/>
                </a:solidFill>
              </a:rPr>
              <a:t>= Offener Leistungskatalog</a:t>
            </a:r>
          </a:p>
          <a:p>
            <a:pPr lvl="1">
              <a:buClr>
                <a:srgbClr val="B04453"/>
              </a:buClr>
            </a:pPr>
            <a:endParaRPr lang="de-DE" sz="2000" b="1" dirty="0">
              <a:solidFill>
                <a:srgbClr val="B04453"/>
              </a:solidFill>
            </a:endParaRPr>
          </a:p>
          <a:p>
            <a:pPr lvl="1">
              <a:buClr>
                <a:srgbClr val="B04453"/>
              </a:buClr>
            </a:pPr>
            <a:endParaRPr lang="de-DE" sz="2000" b="1" dirty="0">
              <a:solidFill>
                <a:srgbClr val="B04453"/>
              </a:solidFill>
            </a:endParaRPr>
          </a:p>
          <a:p>
            <a:pPr lvl="1">
              <a:buClr>
                <a:srgbClr val="B04453"/>
              </a:buClr>
            </a:pPr>
            <a:r>
              <a:rPr lang="de-DE" sz="2000" b="1" dirty="0">
                <a:solidFill>
                  <a:srgbClr val="B04453"/>
                </a:solidFill>
              </a:rPr>
              <a:t> </a:t>
            </a:r>
          </a:p>
          <a:p>
            <a:pPr lvl="1">
              <a:buClr>
                <a:srgbClr val="B04453"/>
              </a:buClr>
            </a:pPr>
            <a:r>
              <a:rPr lang="de-DE" sz="1000" b="1" dirty="0">
                <a:solidFill>
                  <a:srgbClr val="B04453"/>
                </a:solidFill>
              </a:rPr>
              <a:t>    </a:t>
            </a:r>
          </a:p>
          <a:p>
            <a:pPr marL="800100" lvl="1" indent="-342900">
              <a:buClr>
                <a:schemeClr val="accent6">
                  <a:lumMod val="75000"/>
                </a:schemeClr>
              </a:buClr>
              <a:buFont typeface="Wingdings" panose="05000000000000000000" pitchFamily="2" charset="2"/>
              <a:buChar char="§"/>
            </a:pPr>
            <a:r>
              <a:rPr lang="de-DE" sz="2000" b="1" dirty="0">
                <a:solidFill>
                  <a:schemeClr val="accent6">
                    <a:lumMod val="75000"/>
                  </a:schemeClr>
                </a:solidFill>
              </a:rPr>
              <a:t>Leistung zur sozialen Teilhabe</a:t>
            </a:r>
            <a:r>
              <a:rPr lang="de-DE" sz="2000" b="1" dirty="0">
                <a:solidFill>
                  <a:srgbClr val="B04453"/>
                </a:solidFill>
              </a:rPr>
              <a:t> </a:t>
            </a:r>
            <a:r>
              <a:rPr lang="de-DE" sz="2000" dirty="0"/>
              <a:t>(§ 113 SGB IX)</a:t>
            </a:r>
          </a:p>
          <a:p>
            <a:pPr lvl="1">
              <a:buClr>
                <a:srgbClr val="B04453"/>
              </a:buClr>
            </a:pPr>
            <a:r>
              <a:rPr lang="de-DE" sz="2000" dirty="0"/>
              <a:t>Unterstützung oder Befähigung zu einer </a:t>
            </a:r>
          </a:p>
          <a:p>
            <a:pPr lvl="1">
              <a:buClr>
                <a:srgbClr val="B04453"/>
              </a:buClr>
            </a:pPr>
            <a:r>
              <a:rPr lang="de-DE" sz="2000" dirty="0"/>
              <a:t>selbstbestimmten oder eigenverantwortlichen Lebensführung </a:t>
            </a:r>
          </a:p>
          <a:p>
            <a:pPr lvl="1">
              <a:buClr>
                <a:srgbClr val="B04453"/>
              </a:buClr>
            </a:pPr>
            <a:r>
              <a:rPr lang="de-DE" sz="2000" dirty="0"/>
              <a:t> </a:t>
            </a:r>
            <a:r>
              <a:rPr lang="de-DE" sz="2000" u="sng" dirty="0"/>
              <a:t>Beispiel: </a:t>
            </a:r>
            <a:r>
              <a:rPr lang="de-DE" sz="2000" dirty="0"/>
              <a:t>Assistenz im Freizeitbereich</a:t>
            </a:r>
          </a:p>
          <a:p>
            <a:pPr lvl="1">
              <a:buClr>
                <a:srgbClr val="B04453"/>
              </a:buClr>
            </a:pPr>
            <a:r>
              <a:rPr lang="de-DE" sz="2000" dirty="0">
                <a:solidFill>
                  <a:srgbClr val="2E75B6"/>
                </a:solidFill>
              </a:rPr>
              <a:t>= Offener Leistungskatalog</a:t>
            </a:r>
          </a:p>
        </p:txBody>
      </p:sp>
      <p:sp>
        <p:nvSpPr>
          <p:cNvPr id="12" name="Textfeld 11">
            <a:extLst>
              <a:ext uri="{FF2B5EF4-FFF2-40B4-BE49-F238E27FC236}">
                <a16:creationId xmlns:a16="http://schemas.microsoft.com/office/drawing/2014/main" id="{E3B0F5FE-E4FE-DE8B-C7A4-146D96E1AED0}"/>
              </a:ext>
            </a:extLst>
          </p:cNvPr>
          <p:cNvSpPr txBox="1"/>
          <p:nvPr/>
        </p:nvSpPr>
        <p:spPr>
          <a:xfrm>
            <a:off x="137588" y="6340320"/>
            <a:ext cx="11916823" cy="249684"/>
          </a:xfrm>
          <a:prstGeom prst="rect">
            <a:avLst/>
          </a:prstGeom>
          <a:noFill/>
        </p:spPr>
        <p:txBody>
          <a:bodyPr wrap="square" rtlCol="0">
            <a:spAutoFit/>
          </a:bodyPr>
          <a:lstStyle/>
          <a:p>
            <a:pPr>
              <a:lnSpc>
                <a:spcPct val="107000"/>
              </a:lnSpc>
              <a:spcAft>
                <a:spcPts val="800"/>
              </a:spcAft>
              <a:buClr>
                <a:srgbClr val="B04453"/>
              </a:buClr>
            </a:pPr>
            <a:r>
              <a:rPr lang="de-DE" sz="1000" i="1" kern="100" dirty="0">
                <a:latin typeface="Calibri" panose="020F0502020204030204" pitchFamily="34" charset="0"/>
                <a:ea typeface="Calibri" panose="020F0502020204030204" pitchFamily="34" charset="0"/>
                <a:cs typeface="Times New Roman" panose="02020603050405020304" pitchFamily="18" charset="0"/>
              </a:rPr>
              <a:t>Hinweis: Unterhaltssicherende und andere ergänzende Leistungen sind </a:t>
            </a:r>
            <a:r>
              <a:rPr lang="de-DE" sz="1000" i="1" u="sng" kern="100" dirty="0">
                <a:latin typeface="Calibri" panose="020F0502020204030204" pitchFamily="34" charset="0"/>
                <a:ea typeface="Calibri" panose="020F0502020204030204" pitchFamily="34" charset="0"/>
                <a:cs typeface="Times New Roman" panose="02020603050405020304" pitchFamily="18" charset="0"/>
              </a:rPr>
              <a:t>keine</a:t>
            </a:r>
            <a:r>
              <a:rPr lang="de-DE" sz="1000" i="1" kern="100" dirty="0">
                <a:latin typeface="Calibri" panose="020F0502020204030204" pitchFamily="34" charset="0"/>
                <a:ea typeface="Calibri" panose="020F0502020204030204" pitchFamily="34" charset="0"/>
                <a:cs typeface="Times New Roman" panose="02020603050405020304" pitchFamily="18" charset="0"/>
              </a:rPr>
              <a:t> Leistungen der Eingliederungshilfe.</a:t>
            </a:r>
            <a:endParaRPr lang="de-DE" sz="1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34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6EA49-A78A-08C1-7D1E-350B6238AA24}"/>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0807E0C9-98BF-DE05-CDA9-D2063BB0791E}"/>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Eingliederungshilfe</a:t>
            </a:r>
          </a:p>
          <a:p>
            <a:r>
              <a:rPr lang="de-DE" sz="2500" dirty="0">
                <a:solidFill>
                  <a:srgbClr val="2E75B6"/>
                </a:solidFill>
              </a:rPr>
              <a:t>Aufgabe SGB IX</a:t>
            </a:r>
          </a:p>
        </p:txBody>
      </p:sp>
      <p:sp>
        <p:nvSpPr>
          <p:cNvPr id="6" name="Textfeld 5">
            <a:extLst>
              <a:ext uri="{FF2B5EF4-FFF2-40B4-BE49-F238E27FC236}">
                <a16:creationId xmlns:a16="http://schemas.microsoft.com/office/drawing/2014/main" id="{E88B4B76-CFB3-EB2A-44E3-3AE838785FA5}"/>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8" name="Datumsplatzhalter 108">
            <a:extLst>
              <a:ext uri="{FF2B5EF4-FFF2-40B4-BE49-F238E27FC236}">
                <a16:creationId xmlns:a16="http://schemas.microsoft.com/office/drawing/2014/main" id="{CDDAD6BF-5A68-4DEE-ED1D-C536B3B0BD30}"/>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9" name="Foliennummernplatzhalter 109">
            <a:extLst>
              <a:ext uri="{FF2B5EF4-FFF2-40B4-BE49-F238E27FC236}">
                <a16:creationId xmlns:a16="http://schemas.microsoft.com/office/drawing/2014/main" id="{6292AB00-92EE-F72C-836A-AE466D2E835F}"/>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16</a:t>
            </a:fld>
            <a:endParaRPr lang="de-DE" dirty="0">
              <a:solidFill>
                <a:schemeClr val="bg1"/>
              </a:solidFill>
            </a:endParaRPr>
          </a:p>
        </p:txBody>
      </p:sp>
      <p:pic>
        <p:nvPicPr>
          <p:cNvPr id="10" name="Grafik 9">
            <a:extLst>
              <a:ext uri="{FF2B5EF4-FFF2-40B4-BE49-F238E27FC236}">
                <a16:creationId xmlns:a16="http://schemas.microsoft.com/office/drawing/2014/main" id="{7E99BFB1-3ADF-5623-ABBB-0A1F593B79AB}"/>
              </a:ext>
            </a:extLst>
          </p:cNvPr>
          <p:cNvPicPr>
            <a:picLocks noChangeAspect="1"/>
          </p:cNvPicPr>
          <p:nvPr/>
        </p:nvPicPr>
        <p:blipFill>
          <a:blip r:embed="rId2"/>
          <a:stretch>
            <a:fillRect/>
          </a:stretch>
        </p:blipFill>
        <p:spPr>
          <a:xfrm>
            <a:off x="2765479" y="1278950"/>
            <a:ext cx="6661040" cy="4968381"/>
          </a:xfrm>
          <a:prstGeom prst="rect">
            <a:avLst/>
          </a:prstGeom>
        </p:spPr>
      </p:pic>
      <p:sp>
        <p:nvSpPr>
          <p:cNvPr id="11" name="Textfeld 10">
            <a:extLst>
              <a:ext uri="{FF2B5EF4-FFF2-40B4-BE49-F238E27FC236}">
                <a16:creationId xmlns:a16="http://schemas.microsoft.com/office/drawing/2014/main" id="{FF0EB2E6-8EC6-1475-0C32-BD786D1723B3}"/>
              </a:ext>
            </a:extLst>
          </p:cNvPr>
          <p:cNvSpPr txBox="1"/>
          <p:nvPr/>
        </p:nvSpPr>
        <p:spPr>
          <a:xfrm>
            <a:off x="152614" y="6310114"/>
            <a:ext cx="11193352" cy="400110"/>
          </a:xfrm>
          <a:prstGeom prst="rect">
            <a:avLst/>
          </a:prstGeom>
          <a:noFill/>
        </p:spPr>
        <p:txBody>
          <a:bodyPr wrap="square">
            <a:spAutoFit/>
          </a:bodyPr>
          <a:lstStyle/>
          <a:p>
            <a:r>
              <a:rPr lang="de-DE" sz="1000" dirty="0">
                <a:hlinkClick r:id="rId3"/>
              </a:rPr>
              <a:t>https://interactioninstitute.org/illustrating-equality-vs-equity/</a:t>
            </a:r>
            <a:r>
              <a:rPr lang="de-DE" sz="1000" dirty="0"/>
              <a:t> (Grafik nutzbar unter folgender Lizenz: </a:t>
            </a:r>
            <a:r>
              <a:rPr lang="de-DE" sz="1000" b="0" i="0" u="none" strike="noStrike" dirty="0">
                <a:solidFill>
                  <a:srgbClr val="903101"/>
                </a:solidFill>
                <a:effectLst/>
                <a:latin typeface="Source Sans Pro" panose="020F0502020204030204" pitchFamily="34" charset="0"/>
                <a:hlinkClick r:id="rId4"/>
              </a:rPr>
              <a:t>https://creativecommons.org/licenses/by-sa/4.0/</a:t>
            </a:r>
            <a:r>
              <a:rPr lang="de-DE" sz="1000" dirty="0"/>
              <a:t>)</a:t>
            </a:r>
          </a:p>
          <a:p>
            <a:endParaRPr lang="de-DE" sz="1000" dirty="0"/>
          </a:p>
        </p:txBody>
      </p:sp>
    </p:spTree>
    <p:extLst>
      <p:ext uri="{BB962C8B-B14F-4D97-AF65-F5344CB8AC3E}">
        <p14:creationId xmlns:p14="http://schemas.microsoft.com/office/powerpoint/2010/main" val="215792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AC24E4F-59C6-69A2-C204-F1905D3532DC}"/>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Eingliederungshilfe</a:t>
            </a:r>
          </a:p>
          <a:p>
            <a:r>
              <a:rPr lang="de-DE" sz="2500" dirty="0">
                <a:solidFill>
                  <a:srgbClr val="2E75B6"/>
                </a:solidFill>
              </a:rPr>
              <a:t>Verschiedene Rehabilitationsträger</a:t>
            </a:r>
          </a:p>
        </p:txBody>
      </p:sp>
      <p:sp>
        <p:nvSpPr>
          <p:cNvPr id="14" name="Textfeld 13">
            <a:extLst>
              <a:ext uri="{FF2B5EF4-FFF2-40B4-BE49-F238E27FC236}">
                <a16:creationId xmlns:a16="http://schemas.microsoft.com/office/drawing/2014/main" id="{FE47491E-E3DC-F625-65C8-7D29255FB2B2}"/>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7" name="Datumsplatzhalter 108">
            <a:extLst>
              <a:ext uri="{FF2B5EF4-FFF2-40B4-BE49-F238E27FC236}">
                <a16:creationId xmlns:a16="http://schemas.microsoft.com/office/drawing/2014/main" id="{66588AA0-5F17-3B2D-B335-D4D1A9A299DE}"/>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8" name="Foliennummernplatzhalter 109">
            <a:extLst>
              <a:ext uri="{FF2B5EF4-FFF2-40B4-BE49-F238E27FC236}">
                <a16:creationId xmlns:a16="http://schemas.microsoft.com/office/drawing/2014/main" id="{8446ED17-617A-0600-B70C-B1FBF473A3A5}"/>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17</a:t>
            </a:fld>
            <a:endParaRPr lang="de-DE" dirty="0">
              <a:solidFill>
                <a:schemeClr val="bg1"/>
              </a:solidFill>
            </a:endParaRPr>
          </a:p>
        </p:txBody>
      </p:sp>
      <p:pic>
        <p:nvPicPr>
          <p:cNvPr id="21" name="Grafik 20">
            <a:extLst>
              <a:ext uri="{FF2B5EF4-FFF2-40B4-BE49-F238E27FC236}">
                <a16:creationId xmlns:a16="http://schemas.microsoft.com/office/drawing/2014/main" id="{F87A185F-8760-8533-B53C-B2F6DA9485AF}"/>
              </a:ext>
            </a:extLst>
          </p:cNvPr>
          <p:cNvPicPr>
            <a:picLocks noChangeAspect="1"/>
          </p:cNvPicPr>
          <p:nvPr/>
        </p:nvPicPr>
        <p:blipFill rotWithShape="1">
          <a:blip r:embed="rId2">
            <a:extLst>
              <a:ext uri="{28A0092B-C50C-407E-A947-70E740481C1C}">
                <a14:useLocalDpi xmlns:a14="http://schemas.microsoft.com/office/drawing/2010/main" val="0"/>
              </a:ext>
            </a:extLst>
          </a:blip>
          <a:srcRect l="613" t="31633" r="969" b="17713"/>
          <a:stretch>
            <a:fillRect/>
          </a:stretch>
        </p:blipFill>
        <p:spPr bwMode="auto">
          <a:xfrm>
            <a:off x="5214794" y="1447499"/>
            <a:ext cx="6838422" cy="4978488"/>
          </a:xfrm>
          <a:prstGeom prst="rect">
            <a:avLst/>
          </a:prstGeom>
          <a:noFill/>
          <a:ln>
            <a:noFill/>
          </a:ln>
          <a:extLst>
            <a:ext uri="{53640926-AAD7-44D8-BBD7-CCE9431645EC}">
              <a14:shadowObscured xmlns:a14="http://schemas.microsoft.com/office/drawing/2010/main"/>
            </a:ext>
          </a:extLst>
        </p:spPr>
      </p:pic>
      <p:sp>
        <p:nvSpPr>
          <p:cNvPr id="22" name="Textfeld 21">
            <a:extLst>
              <a:ext uri="{FF2B5EF4-FFF2-40B4-BE49-F238E27FC236}">
                <a16:creationId xmlns:a16="http://schemas.microsoft.com/office/drawing/2014/main" id="{F24C95D0-BAE4-4B95-35BC-260273BE30C2}"/>
              </a:ext>
            </a:extLst>
          </p:cNvPr>
          <p:cNvSpPr txBox="1"/>
          <p:nvPr/>
        </p:nvSpPr>
        <p:spPr>
          <a:xfrm>
            <a:off x="-201743" y="1511548"/>
            <a:ext cx="5214794" cy="2862322"/>
          </a:xfrm>
          <a:prstGeom prst="rect">
            <a:avLst/>
          </a:prstGeom>
          <a:noFill/>
        </p:spPr>
        <p:txBody>
          <a:bodyPr wrap="square" rtlCol="0">
            <a:spAutoFit/>
          </a:bodyPr>
          <a:lstStyle/>
          <a:p>
            <a:pPr lvl="1">
              <a:buClr>
                <a:srgbClr val="B04453"/>
              </a:buClr>
            </a:pPr>
            <a:r>
              <a:rPr lang="de-DE" sz="2000" b="1" dirty="0">
                <a:solidFill>
                  <a:srgbClr val="2E75B6"/>
                </a:solidFill>
              </a:rPr>
              <a:t>Definiert nach § 6 SGB IX</a:t>
            </a:r>
          </a:p>
          <a:p>
            <a:pPr lvl="1">
              <a:buClr>
                <a:srgbClr val="B04453"/>
              </a:buClr>
            </a:pPr>
            <a:endParaRPr lang="de-DE" sz="2000" b="1" dirty="0">
              <a:solidFill>
                <a:srgbClr val="2E75B6"/>
              </a:solidFill>
            </a:endParaRPr>
          </a:p>
          <a:p>
            <a:pPr marL="800100" lvl="1" indent="-342900">
              <a:buClr>
                <a:srgbClr val="2E75B6"/>
              </a:buClr>
              <a:buFont typeface="Wingdings" panose="05000000000000000000" pitchFamily="2" charset="2"/>
              <a:buChar char="§"/>
            </a:pPr>
            <a:r>
              <a:rPr lang="de-DE" sz="2000" dirty="0"/>
              <a:t>Komplex</a:t>
            </a:r>
          </a:p>
          <a:p>
            <a:pPr marL="800100" lvl="1" indent="-342900">
              <a:buClr>
                <a:srgbClr val="2E75B6"/>
              </a:buClr>
              <a:buFont typeface="Wingdings" panose="05000000000000000000" pitchFamily="2" charset="2"/>
              <a:buChar char="§"/>
            </a:pPr>
            <a:r>
              <a:rPr lang="de-DE" sz="2000" dirty="0"/>
              <a:t>Klare Abgrenzungen oft schwierig</a:t>
            </a:r>
          </a:p>
          <a:p>
            <a:pPr marL="800100" lvl="1" indent="-342900">
              <a:buClr>
                <a:srgbClr val="2E75B6"/>
              </a:buClr>
              <a:buFont typeface="Wingdings" panose="05000000000000000000" pitchFamily="2" charset="2"/>
              <a:buChar char="§"/>
            </a:pPr>
            <a:r>
              <a:rPr lang="de-DE" sz="2000" dirty="0"/>
              <a:t>Unbestimmte Rechtsbegriffe</a:t>
            </a:r>
          </a:p>
          <a:p>
            <a:pPr marL="800100" lvl="1" indent="-342900">
              <a:buClr>
                <a:srgbClr val="2E75B6"/>
              </a:buClr>
              <a:buFont typeface="Wingdings" panose="05000000000000000000" pitchFamily="2" charset="2"/>
              <a:buChar char="§"/>
            </a:pPr>
            <a:r>
              <a:rPr lang="de-DE" sz="2000" dirty="0"/>
              <a:t>Rechtsprechung manchmal ungenau</a:t>
            </a:r>
          </a:p>
          <a:p>
            <a:pPr marL="800100" lvl="1" indent="-342900">
              <a:buClr>
                <a:srgbClr val="2E75B6"/>
              </a:buClr>
              <a:buFont typeface="Wingdings" panose="05000000000000000000" pitchFamily="2" charset="2"/>
              <a:buChar char="§"/>
            </a:pPr>
            <a:r>
              <a:rPr lang="de-DE" sz="2000" dirty="0"/>
              <a:t>Beratungspflicht öffentlicher Träger nach § 14 SGB I</a:t>
            </a:r>
          </a:p>
          <a:p>
            <a:pPr marL="742950" lvl="1" indent="-285750">
              <a:buClr>
                <a:srgbClr val="32659A"/>
              </a:buClr>
              <a:buFont typeface="Calibri" panose="020F0502020204030204" pitchFamily="34" charset="0"/>
              <a:buChar char="●"/>
            </a:pPr>
            <a:endParaRPr lang="de-DE" sz="2000" b="1" dirty="0"/>
          </a:p>
        </p:txBody>
      </p:sp>
      <p:pic>
        <p:nvPicPr>
          <p:cNvPr id="26" name="Grafik 25">
            <a:extLst>
              <a:ext uri="{FF2B5EF4-FFF2-40B4-BE49-F238E27FC236}">
                <a16:creationId xmlns:a16="http://schemas.microsoft.com/office/drawing/2014/main" id="{C6A51F82-150E-28EB-CAFC-DF8AC84AB3A4}"/>
              </a:ext>
            </a:extLst>
          </p:cNvPr>
          <p:cNvPicPr>
            <a:picLocks noChangeAspect="1"/>
          </p:cNvPicPr>
          <p:nvPr/>
        </p:nvPicPr>
        <p:blipFill>
          <a:blip r:embed="rId3" cstate="hqprint">
            <a:extLst>
              <a:ext uri="{28A0092B-C50C-407E-A947-70E740481C1C}">
                <a14:useLocalDpi xmlns:a14="http://schemas.microsoft.com/office/drawing/2010/main" val="0"/>
              </a:ext>
            </a:extLst>
          </a:blip>
          <a:srcRect l="25340" t="31160" r="26769" b="25215"/>
          <a:stretch>
            <a:fillRect/>
          </a:stretch>
        </p:blipFill>
        <p:spPr>
          <a:xfrm>
            <a:off x="683322" y="4522023"/>
            <a:ext cx="1087430" cy="1400667"/>
          </a:xfrm>
          <a:prstGeom prst="rect">
            <a:avLst/>
          </a:prstGeom>
        </p:spPr>
      </p:pic>
    </p:spTree>
    <p:extLst>
      <p:ext uri="{BB962C8B-B14F-4D97-AF65-F5344CB8AC3E}">
        <p14:creationId xmlns:p14="http://schemas.microsoft.com/office/powerpoint/2010/main" val="174147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E80A7-A1B9-C39C-B1E2-DF1F740486DA}"/>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4F09A464-D34D-3CBF-D887-94BA1FA932F4}"/>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Eingliederungshilfe</a:t>
            </a:r>
          </a:p>
          <a:p>
            <a:r>
              <a:rPr lang="de-DE" sz="2500" dirty="0">
                <a:solidFill>
                  <a:srgbClr val="2E75B6"/>
                </a:solidFill>
              </a:rPr>
              <a:t>Beratungspflicht nach § 106 SGB IX</a:t>
            </a:r>
          </a:p>
        </p:txBody>
      </p:sp>
      <p:sp>
        <p:nvSpPr>
          <p:cNvPr id="14" name="Textfeld 13">
            <a:extLst>
              <a:ext uri="{FF2B5EF4-FFF2-40B4-BE49-F238E27FC236}">
                <a16:creationId xmlns:a16="http://schemas.microsoft.com/office/drawing/2014/main" id="{BDA8216F-1D4E-FC04-318B-0715902BF843}"/>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7" name="Datumsplatzhalter 108">
            <a:extLst>
              <a:ext uri="{FF2B5EF4-FFF2-40B4-BE49-F238E27FC236}">
                <a16:creationId xmlns:a16="http://schemas.microsoft.com/office/drawing/2014/main" id="{EC4C5277-FE4B-75B1-DE26-694904751771}"/>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8" name="Foliennummernplatzhalter 109">
            <a:extLst>
              <a:ext uri="{FF2B5EF4-FFF2-40B4-BE49-F238E27FC236}">
                <a16:creationId xmlns:a16="http://schemas.microsoft.com/office/drawing/2014/main" id="{C80ACC97-AD6C-8A06-B82D-C1E4C48FE504}"/>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18</a:t>
            </a:fld>
            <a:endParaRPr lang="de-DE" dirty="0">
              <a:solidFill>
                <a:schemeClr val="bg1"/>
              </a:solidFill>
            </a:endParaRPr>
          </a:p>
        </p:txBody>
      </p:sp>
      <p:sp>
        <p:nvSpPr>
          <p:cNvPr id="7" name="Textfeld 6">
            <a:extLst>
              <a:ext uri="{FF2B5EF4-FFF2-40B4-BE49-F238E27FC236}">
                <a16:creationId xmlns:a16="http://schemas.microsoft.com/office/drawing/2014/main" id="{2A58E3A8-CCB9-CE2F-CBC2-C565222A3F74}"/>
              </a:ext>
            </a:extLst>
          </p:cNvPr>
          <p:cNvSpPr txBox="1"/>
          <p:nvPr/>
        </p:nvSpPr>
        <p:spPr>
          <a:xfrm>
            <a:off x="253125" y="1948878"/>
            <a:ext cx="4438795" cy="400110"/>
          </a:xfrm>
          <a:prstGeom prst="rect">
            <a:avLst/>
          </a:prstGeom>
          <a:noFill/>
        </p:spPr>
        <p:txBody>
          <a:bodyPr wrap="square" rtlCol="0">
            <a:spAutoFit/>
          </a:bodyPr>
          <a:lstStyle/>
          <a:p>
            <a:r>
              <a:rPr lang="de-DE" sz="2000" b="1" dirty="0">
                <a:solidFill>
                  <a:srgbClr val="2E75B6"/>
                </a:solidFill>
              </a:rPr>
              <a:t>Beratung (§ 106 Abs. 2 und 4 SGB IX)</a:t>
            </a:r>
            <a:endParaRPr lang="de-DE" sz="2000" dirty="0">
              <a:solidFill>
                <a:srgbClr val="2E75B6"/>
              </a:solidFill>
            </a:endParaRPr>
          </a:p>
        </p:txBody>
      </p:sp>
      <p:sp>
        <p:nvSpPr>
          <p:cNvPr id="8" name="Textfeld 7">
            <a:extLst>
              <a:ext uri="{FF2B5EF4-FFF2-40B4-BE49-F238E27FC236}">
                <a16:creationId xmlns:a16="http://schemas.microsoft.com/office/drawing/2014/main" id="{A97334E7-E777-2CF5-E4BE-7386AC46E50E}"/>
              </a:ext>
            </a:extLst>
          </p:cNvPr>
          <p:cNvSpPr txBox="1"/>
          <p:nvPr/>
        </p:nvSpPr>
        <p:spPr>
          <a:xfrm>
            <a:off x="253126" y="2356001"/>
            <a:ext cx="6477458" cy="4093428"/>
          </a:xfrm>
          <a:prstGeom prst="rect">
            <a:avLst/>
          </a:prstGeom>
          <a:noFill/>
        </p:spPr>
        <p:txBody>
          <a:bodyPr wrap="square" rtlCol="0">
            <a:spAutoFit/>
          </a:bodyPr>
          <a:lstStyle/>
          <a:p>
            <a:pPr marL="285750" indent="-285750">
              <a:buClr>
                <a:srgbClr val="2E75B6"/>
              </a:buClr>
              <a:buFont typeface="Wingdings" panose="05000000000000000000" pitchFamily="2" charset="2"/>
              <a:buChar char="§"/>
            </a:pPr>
            <a:r>
              <a:rPr lang="de-DE" sz="2000" dirty="0"/>
              <a:t>Berücksichtigung persönliche Situation, Ressourcen und Stärkung der Selbsthilfe</a:t>
            </a:r>
          </a:p>
          <a:p>
            <a:pPr marL="285750" indent="-285750">
              <a:buClr>
                <a:srgbClr val="2E75B6"/>
              </a:buClr>
              <a:buFont typeface="Wingdings" panose="05000000000000000000" pitchFamily="2" charset="2"/>
              <a:buChar char="§"/>
            </a:pPr>
            <a:r>
              <a:rPr lang="de-DE" sz="2000" dirty="0"/>
              <a:t>Leistungen der Eingliederungshilfe einschließlich des Zugangs zum Leistungssystem</a:t>
            </a:r>
          </a:p>
          <a:p>
            <a:pPr marL="285750" indent="-285750">
              <a:buClr>
                <a:srgbClr val="2E75B6"/>
              </a:buClr>
              <a:buFont typeface="Wingdings" panose="05000000000000000000" pitchFamily="2" charset="2"/>
              <a:buChar char="§"/>
            </a:pPr>
            <a:r>
              <a:rPr lang="de-DE" sz="2000" dirty="0"/>
              <a:t>Leistungen anderer Leistungsträger</a:t>
            </a:r>
          </a:p>
          <a:p>
            <a:pPr marL="285750" indent="-285750">
              <a:buClr>
                <a:srgbClr val="2E75B6"/>
              </a:buClr>
              <a:buFont typeface="Wingdings" panose="05000000000000000000" pitchFamily="2" charset="2"/>
              <a:buChar char="§"/>
            </a:pPr>
            <a:r>
              <a:rPr lang="de-DE" sz="2000" dirty="0"/>
              <a:t>Verwaltungsabläufe</a:t>
            </a:r>
          </a:p>
          <a:p>
            <a:pPr marL="285750" indent="-285750">
              <a:buClr>
                <a:srgbClr val="2E75B6"/>
              </a:buClr>
              <a:buFont typeface="Wingdings" panose="05000000000000000000" pitchFamily="2" charset="2"/>
              <a:buChar char="§"/>
            </a:pPr>
            <a:r>
              <a:rPr lang="de-DE" sz="2000" dirty="0"/>
              <a:t>Hinweise auf Leistungsanbieter und andere Hilfemöglichkeiten im Sozialraum und auf Möglichkeiten zur Leistungserbringung</a:t>
            </a:r>
          </a:p>
          <a:p>
            <a:pPr marL="285750" indent="-285750">
              <a:buClr>
                <a:srgbClr val="2E75B6"/>
              </a:buClr>
              <a:buFont typeface="Wingdings" panose="05000000000000000000" pitchFamily="2" charset="2"/>
              <a:buChar char="§"/>
            </a:pPr>
            <a:r>
              <a:rPr lang="de-DE" sz="2000" dirty="0"/>
              <a:t>Hinweise auf andere Beratungsangebote im Sozialraum</a:t>
            </a:r>
          </a:p>
          <a:p>
            <a:pPr marL="285750" indent="-285750">
              <a:buClr>
                <a:srgbClr val="2E75B6"/>
              </a:buClr>
              <a:buFont typeface="Wingdings" panose="05000000000000000000" pitchFamily="2" charset="2"/>
              <a:buChar char="§"/>
            </a:pPr>
            <a:r>
              <a:rPr lang="de-DE" sz="2000" dirty="0"/>
              <a:t>eine gebotene Budgetberatung</a:t>
            </a:r>
          </a:p>
          <a:p>
            <a:pPr marL="285750" indent="-285750">
              <a:buClr>
                <a:srgbClr val="2E75B6"/>
              </a:buClr>
              <a:buFont typeface="Wingdings" panose="05000000000000000000" pitchFamily="2" charset="2"/>
              <a:buChar char="§"/>
            </a:pPr>
            <a:r>
              <a:rPr lang="de-DE" sz="2000" dirty="0"/>
              <a:t>Verweis auf ergänzende die EUTB (§ 32 SGB IX) sowie andere Beratungs- und Unterstützungsangebote</a:t>
            </a:r>
          </a:p>
        </p:txBody>
      </p:sp>
      <p:sp>
        <p:nvSpPr>
          <p:cNvPr id="16" name="Textfeld 15">
            <a:extLst>
              <a:ext uri="{FF2B5EF4-FFF2-40B4-BE49-F238E27FC236}">
                <a16:creationId xmlns:a16="http://schemas.microsoft.com/office/drawing/2014/main" id="{276404D4-9B06-ED2C-43B9-EFA552285AF9}"/>
              </a:ext>
            </a:extLst>
          </p:cNvPr>
          <p:cNvSpPr txBox="1"/>
          <p:nvPr/>
        </p:nvSpPr>
        <p:spPr>
          <a:xfrm>
            <a:off x="6623944" y="1950697"/>
            <a:ext cx="5279366" cy="400110"/>
          </a:xfrm>
          <a:prstGeom prst="rect">
            <a:avLst/>
          </a:prstGeom>
          <a:noFill/>
        </p:spPr>
        <p:txBody>
          <a:bodyPr wrap="square" rtlCol="0">
            <a:spAutoFit/>
          </a:bodyPr>
          <a:lstStyle/>
          <a:p>
            <a:r>
              <a:rPr lang="de-DE" sz="2000" b="1" dirty="0">
                <a:solidFill>
                  <a:srgbClr val="2E75B6"/>
                </a:solidFill>
              </a:rPr>
              <a:t>Unterstützung (§ 106 Abs. 3 SGB IX)</a:t>
            </a:r>
            <a:endParaRPr lang="de-DE" sz="2000" dirty="0">
              <a:solidFill>
                <a:srgbClr val="2E75B6"/>
              </a:solidFill>
            </a:endParaRPr>
          </a:p>
        </p:txBody>
      </p:sp>
      <p:sp>
        <p:nvSpPr>
          <p:cNvPr id="20" name="Textfeld 19">
            <a:extLst>
              <a:ext uri="{FF2B5EF4-FFF2-40B4-BE49-F238E27FC236}">
                <a16:creationId xmlns:a16="http://schemas.microsoft.com/office/drawing/2014/main" id="{3728CA2A-50ED-D1A0-A48C-7EA3A0B89BB9}"/>
              </a:ext>
            </a:extLst>
          </p:cNvPr>
          <p:cNvSpPr txBox="1"/>
          <p:nvPr/>
        </p:nvSpPr>
        <p:spPr>
          <a:xfrm>
            <a:off x="6623944" y="2357820"/>
            <a:ext cx="5696148" cy="4093428"/>
          </a:xfrm>
          <a:prstGeom prst="rect">
            <a:avLst/>
          </a:prstGeom>
          <a:noFill/>
        </p:spPr>
        <p:txBody>
          <a:bodyPr wrap="square" rtlCol="0">
            <a:spAutoFit/>
          </a:bodyPr>
          <a:lstStyle/>
          <a:p>
            <a:pPr marL="285750" indent="-285750">
              <a:buClr>
                <a:srgbClr val="2E75B6"/>
              </a:buClr>
              <a:buFont typeface="Wingdings" panose="05000000000000000000" pitchFamily="2" charset="2"/>
              <a:buChar char="§"/>
            </a:pPr>
            <a:r>
              <a:rPr lang="de-DE" sz="2000" dirty="0"/>
              <a:t>Antragstellung</a:t>
            </a:r>
          </a:p>
          <a:p>
            <a:pPr marL="285750" indent="-285750">
              <a:buClr>
                <a:srgbClr val="2E75B6"/>
              </a:buClr>
              <a:buFont typeface="Wingdings" panose="05000000000000000000" pitchFamily="2" charset="2"/>
              <a:buChar char="§"/>
            </a:pPr>
            <a:r>
              <a:rPr lang="de-DE" sz="2000" dirty="0"/>
              <a:t>Klärung zuständiger Leistungsträger</a:t>
            </a:r>
          </a:p>
          <a:p>
            <a:pPr marL="285750" indent="-285750">
              <a:buClr>
                <a:srgbClr val="2E75B6"/>
              </a:buClr>
              <a:buFont typeface="Wingdings" panose="05000000000000000000" pitchFamily="2" charset="2"/>
              <a:buChar char="§"/>
            </a:pPr>
            <a:r>
              <a:rPr lang="de-DE" sz="2000" dirty="0"/>
              <a:t>Hinwirken zeitnahe Entscheidungen</a:t>
            </a:r>
          </a:p>
          <a:p>
            <a:pPr marL="285750" indent="-285750">
              <a:buClr>
                <a:srgbClr val="2E75B6"/>
              </a:buClr>
              <a:buFont typeface="Wingdings" panose="05000000000000000000" pitchFamily="2" charset="2"/>
              <a:buChar char="§"/>
            </a:pPr>
            <a:r>
              <a:rPr lang="de-DE" sz="2000" dirty="0"/>
              <a:t>Hilfe Erfüllung Mitwirkungspflichten</a:t>
            </a:r>
          </a:p>
          <a:p>
            <a:pPr marL="285750" indent="-285750">
              <a:buClr>
                <a:srgbClr val="2E75B6"/>
              </a:buClr>
              <a:buFont typeface="Wingdings" panose="05000000000000000000" pitchFamily="2" charset="2"/>
              <a:buChar char="§"/>
            </a:pPr>
            <a:r>
              <a:rPr lang="de-DE" sz="2000" dirty="0"/>
              <a:t>Inanspruchnahme von Leistungen</a:t>
            </a:r>
          </a:p>
          <a:p>
            <a:pPr marL="285750" indent="-285750">
              <a:buClr>
                <a:srgbClr val="2E75B6"/>
              </a:buClr>
              <a:buFont typeface="Wingdings" panose="05000000000000000000" pitchFamily="2" charset="2"/>
              <a:buChar char="§"/>
            </a:pPr>
            <a:r>
              <a:rPr lang="de-DE" sz="2000" dirty="0"/>
              <a:t>Vorbereitung von Möglichkeiten der Teilhabe am Leben in der Gemeinschaft einschließlich gesellschaftlichen Engagements</a:t>
            </a:r>
          </a:p>
          <a:p>
            <a:pPr marL="285750" indent="-285750">
              <a:buClr>
                <a:srgbClr val="2E75B6"/>
              </a:buClr>
              <a:buFont typeface="Wingdings" panose="05000000000000000000" pitchFamily="2" charset="2"/>
              <a:buChar char="§"/>
            </a:pPr>
            <a:r>
              <a:rPr lang="de-DE" sz="2000" dirty="0"/>
              <a:t>Vorbereitung Kontakte und Begleitung zu Leistungsanbietern und anderen Hilfemöglichkeiten</a:t>
            </a:r>
          </a:p>
          <a:p>
            <a:pPr marL="285750" indent="-285750">
              <a:buClr>
                <a:srgbClr val="2E75B6"/>
              </a:buClr>
              <a:buFont typeface="Wingdings" panose="05000000000000000000" pitchFamily="2" charset="2"/>
              <a:buChar char="§"/>
            </a:pPr>
            <a:r>
              <a:rPr lang="de-DE" sz="2000" dirty="0"/>
              <a:t>Erfüllung von Verpflichtungen aus der Zielvereinbarung und Bewilligungsbescheid</a:t>
            </a:r>
          </a:p>
        </p:txBody>
      </p:sp>
      <p:sp>
        <p:nvSpPr>
          <p:cNvPr id="24" name="Textfeld 23">
            <a:extLst>
              <a:ext uri="{FF2B5EF4-FFF2-40B4-BE49-F238E27FC236}">
                <a16:creationId xmlns:a16="http://schemas.microsoft.com/office/drawing/2014/main" id="{BACD6477-A44B-BC5E-0898-63A5FE76AF4F}"/>
              </a:ext>
            </a:extLst>
          </p:cNvPr>
          <p:cNvSpPr txBox="1"/>
          <p:nvPr/>
        </p:nvSpPr>
        <p:spPr>
          <a:xfrm>
            <a:off x="380232" y="1410499"/>
            <a:ext cx="11481459" cy="400110"/>
          </a:xfrm>
          <a:prstGeom prst="rect">
            <a:avLst/>
          </a:prstGeom>
          <a:solidFill>
            <a:srgbClr val="2E75B6"/>
          </a:solidFill>
        </p:spPr>
        <p:txBody>
          <a:bodyPr wrap="square" rtlCol="0">
            <a:spAutoFit/>
          </a:bodyPr>
          <a:lstStyle/>
          <a:p>
            <a:pPr lvl="1">
              <a:buClr>
                <a:srgbClr val="32659A"/>
              </a:buClr>
            </a:pPr>
            <a:r>
              <a:rPr lang="de-DE" sz="2000" dirty="0">
                <a:solidFill>
                  <a:schemeClr val="bg1"/>
                </a:solidFill>
              </a:rPr>
              <a:t>Jeder Leistungsträger ist nach § 14 SGB I zur Beratung hinsichtlich eigener Leistungen verpflichtet!</a:t>
            </a:r>
          </a:p>
        </p:txBody>
      </p:sp>
    </p:spTree>
    <p:extLst>
      <p:ext uri="{BB962C8B-B14F-4D97-AF65-F5344CB8AC3E}">
        <p14:creationId xmlns:p14="http://schemas.microsoft.com/office/powerpoint/2010/main" val="291248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D198E-7C61-BCAC-B516-7A213E14AC11}"/>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4ADF63F5-E7A4-25F5-99ED-565D85E1D59E}"/>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Eingliederungshilfe</a:t>
            </a:r>
          </a:p>
          <a:p>
            <a:r>
              <a:rPr lang="de-DE" sz="2500" dirty="0">
                <a:solidFill>
                  <a:srgbClr val="2E75B6"/>
                </a:solidFill>
              </a:rPr>
              <a:t>Beratungspflicht nach § 10a SGB VIII</a:t>
            </a:r>
          </a:p>
        </p:txBody>
      </p:sp>
      <p:sp>
        <p:nvSpPr>
          <p:cNvPr id="14" name="Textfeld 13">
            <a:extLst>
              <a:ext uri="{FF2B5EF4-FFF2-40B4-BE49-F238E27FC236}">
                <a16:creationId xmlns:a16="http://schemas.microsoft.com/office/drawing/2014/main" id="{8C6B4481-92F8-4BCB-B66F-E26EB8162BB5}"/>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7" name="Datumsplatzhalter 108">
            <a:extLst>
              <a:ext uri="{FF2B5EF4-FFF2-40B4-BE49-F238E27FC236}">
                <a16:creationId xmlns:a16="http://schemas.microsoft.com/office/drawing/2014/main" id="{CF75E214-BA4C-AA66-6E33-DE4D7CD90760}"/>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8" name="Foliennummernplatzhalter 109">
            <a:extLst>
              <a:ext uri="{FF2B5EF4-FFF2-40B4-BE49-F238E27FC236}">
                <a16:creationId xmlns:a16="http://schemas.microsoft.com/office/drawing/2014/main" id="{64503E8E-72E0-97C1-59CF-D1F994658C8C}"/>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19</a:t>
            </a:fld>
            <a:endParaRPr lang="de-DE" dirty="0">
              <a:solidFill>
                <a:schemeClr val="bg1"/>
              </a:solidFill>
            </a:endParaRPr>
          </a:p>
        </p:txBody>
      </p:sp>
      <p:sp>
        <p:nvSpPr>
          <p:cNvPr id="7" name="Textfeld 6">
            <a:extLst>
              <a:ext uri="{FF2B5EF4-FFF2-40B4-BE49-F238E27FC236}">
                <a16:creationId xmlns:a16="http://schemas.microsoft.com/office/drawing/2014/main" id="{D1AB341E-E593-1BB2-38C3-FBBC1061D943}"/>
              </a:ext>
            </a:extLst>
          </p:cNvPr>
          <p:cNvSpPr txBox="1"/>
          <p:nvPr/>
        </p:nvSpPr>
        <p:spPr>
          <a:xfrm>
            <a:off x="253125" y="1948878"/>
            <a:ext cx="11608566" cy="707886"/>
          </a:xfrm>
          <a:prstGeom prst="rect">
            <a:avLst/>
          </a:prstGeom>
          <a:noFill/>
        </p:spPr>
        <p:txBody>
          <a:bodyPr wrap="square" rtlCol="0">
            <a:spAutoFit/>
          </a:bodyPr>
          <a:lstStyle/>
          <a:p>
            <a:r>
              <a:rPr lang="de-DE" sz="2000" b="1" dirty="0">
                <a:solidFill>
                  <a:srgbClr val="2E75B6"/>
                </a:solidFill>
              </a:rPr>
              <a:t>Verpflichtung zur Beratung in einer verständlichen, nachvollziehbaren und wahrnehmbaren Form, auf Wunsch auch im Beisein einer Vertrauensperson (§ 10a Abs. 1 SGB VIII)</a:t>
            </a:r>
            <a:endParaRPr lang="de-DE" sz="2000" dirty="0">
              <a:solidFill>
                <a:srgbClr val="2E75B6"/>
              </a:solidFill>
            </a:endParaRPr>
          </a:p>
        </p:txBody>
      </p:sp>
      <p:sp>
        <p:nvSpPr>
          <p:cNvPr id="8" name="Textfeld 7">
            <a:extLst>
              <a:ext uri="{FF2B5EF4-FFF2-40B4-BE49-F238E27FC236}">
                <a16:creationId xmlns:a16="http://schemas.microsoft.com/office/drawing/2014/main" id="{DF88A67E-D491-883D-CDE1-8AC5F3F0BF21}"/>
              </a:ext>
            </a:extLst>
          </p:cNvPr>
          <p:cNvSpPr txBox="1"/>
          <p:nvPr/>
        </p:nvSpPr>
        <p:spPr>
          <a:xfrm>
            <a:off x="291277" y="2682164"/>
            <a:ext cx="11659368" cy="3785652"/>
          </a:xfrm>
          <a:prstGeom prst="rect">
            <a:avLst/>
          </a:prstGeom>
          <a:noFill/>
        </p:spPr>
        <p:txBody>
          <a:bodyPr wrap="square" rtlCol="0">
            <a:spAutoFit/>
          </a:bodyPr>
          <a:lstStyle/>
          <a:p>
            <a:pPr>
              <a:buClr>
                <a:srgbClr val="2E75B6"/>
              </a:buClr>
            </a:pPr>
            <a:r>
              <a:rPr lang="de-DE" sz="2000" dirty="0"/>
              <a:t>Die Beratung umfasst insbesondere </a:t>
            </a:r>
          </a:p>
          <a:p>
            <a:pPr marL="342900" indent="-342900">
              <a:buClr>
                <a:srgbClr val="2E75B6"/>
              </a:buClr>
              <a:buFont typeface="Wingdings" panose="05000000000000000000" pitchFamily="2" charset="2"/>
              <a:buChar char="§"/>
            </a:pPr>
            <a:r>
              <a:rPr lang="de-DE" sz="2000" dirty="0"/>
              <a:t>die Familiensituation oder die persönliche Situation des jungen Menschen, Bedarfe, vorhandene Ressourcen sowie mögliche Hilfen,</a:t>
            </a:r>
          </a:p>
          <a:p>
            <a:pPr marL="342900" indent="-342900">
              <a:buClr>
                <a:srgbClr val="2E75B6"/>
              </a:buClr>
              <a:buFont typeface="Wingdings" panose="05000000000000000000" pitchFamily="2" charset="2"/>
              <a:buChar char="§"/>
            </a:pPr>
            <a:r>
              <a:rPr lang="de-DE" sz="2000" dirty="0"/>
              <a:t>die Leistungen der Kinder- und Jugendhilfe einschließlich des Zugangs zum Leistungssystem,</a:t>
            </a:r>
          </a:p>
          <a:p>
            <a:pPr marL="342900" indent="-342900">
              <a:buClr>
                <a:srgbClr val="2E75B6"/>
              </a:buClr>
              <a:buFont typeface="Wingdings" panose="05000000000000000000" pitchFamily="2" charset="2"/>
              <a:buChar char="§"/>
            </a:pPr>
            <a:r>
              <a:rPr lang="de-DE" sz="2000" dirty="0"/>
              <a:t>die Leistungen anderer Leistungsträger,</a:t>
            </a:r>
          </a:p>
          <a:p>
            <a:pPr marL="342900" indent="-342900">
              <a:buClr>
                <a:srgbClr val="2E75B6"/>
              </a:buClr>
              <a:buFont typeface="Wingdings" panose="05000000000000000000" pitchFamily="2" charset="2"/>
              <a:buChar char="§"/>
            </a:pPr>
            <a:r>
              <a:rPr lang="de-DE" sz="2000" dirty="0"/>
              <a:t>mögliche Auswirkungen und Folgen einer Hilfe,</a:t>
            </a:r>
          </a:p>
          <a:p>
            <a:pPr marL="342900" indent="-342900">
              <a:buClr>
                <a:srgbClr val="2E75B6"/>
              </a:buClr>
              <a:buFont typeface="Wingdings" panose="05000000000000000000" pitchFamily="2" charset="2"/>
              <a:buChar char="§"/>
            </a:pPr>
            <a:r>
              <a:rPr lang="de-DE" sz="2000" dirty="0"/>
              <a:t>die Verwaltungsabläufe,</a:t>
            </a:r>
          </a:p>
          <a:p>
            <a:pPr marL="342900" indent="-342900">
              <a:buClr>
                <a:srgbClr val="2E75B6"/>
              </a:buClr>
              <a:buFont typeface="Wingdings" panose="05000000000000000000" pitchFamily="2" charset="2"/>
              <a:buChar char="§"/>
            </a:pPr>
            <a:r>
              <a:rPr lang="de-DE" sz="2000" dirty="0"/>
              <a:t>Hinweise auf Leistungsanbieter und andere Hilfemöglichkeiten im Sozialraum und auf Möglichkeiten zur Leistungserbringung,</a:t>
            </a:r>
          </a:p>
          <a:p>
            <a:pPr marL="342900" indent="-342900">
              <a:buClr>
                <a:srgbClr val="2E75B6"/>
              </a:buClr>
              <a:buFont typeface="Wingdings" panose="05000000000000000000" pitchFamily="2" charset="2"/>
              <a:buChar char="§"/>
            </a:pPr>
            <a:r>
              <a:rPr lang="de-DE" sz="2000" dirty="0"/>
              <a:t>Hinweise auf andere Beratungsangebote im Sozialraum.</a:t>
            </a:r>
          </a:p>
          <a:p>
            <a:pPr marL="342900" indent="-342900">
              <a:buClr>
                <a:srgbClr val="2E75B6"/>
              </a:buClr>
              <a:buFont typeface="Wingdings" panose="05000000000000000000" pitchFamily="2" charset="2"/>
              <a:buChar char="§"/>
            </a:pPr>
            <a:r>
              <a:rPr lang="de-DE" sz="2000" dirty="0"/>
              <a:t>Soweit erforderlich, zusätzlich Hilfe bei der Antragstellung, bei der Klärung weiterer zuständiger Leistungsträger, bei der Inanspruchnahme von Leistungen sowie bei der Erfüllung von Mitwirkungspflichten.</a:t>
            </a:r>
          </a:p>
        </p:txBody>
      </p:sp>
      <p:sp>
        <p:nvSpPr>
          <p:cNvPr id="24" name="Textfeld 23">
            <a:extLst>
              <a:ext uri="{FF2B5EF4-FFF2-40B4-BE49-F238E27FC236}">
                <a16:creationId xmlns:a16="http://schemas.microsoft.com/office/drawing/2014/main" id="{BC2C6575-E23F-E7C2-373D-283E269CA989}"/>
              </a:ext>
            </a:extLst>
          </p:cNvPr>
          <p:cNvSpPr txBox="1"/>
          <p:nvPr/>
        </p:nvSpPr>
        <p:spPr>
          <a:xfrm>
            <a:off x="380232" y="1410499"/>
            <a:ext cx="11481459" cy="400110"/>
          </a:xfrm>
          <a:prstGeom prst="rect">
            <a:avLst/>
          </a:prstGeom>
          <a:solidFill>
            <a:srgbClr val="2E75B6"/>
          </a:solidFill>
        </p:spPr>
        <p:txBody>
          <a:bodyPr wrap="square" rtlCol="0">
            <a:spAutoFit/>
          </a:bodyPr>
          <a:lstStyle/>
          <a:p>
            <a:pPr lvl="1">
              <a:buClr>
                <a:srgbClr val="32659A"/>
              </a:buClr>
            </a:pPr>
            <a:r>
              <a:rPr lang="de-DE" sz="2000" dirty="0">
                <a:solidFill>
                  <a:schemeClr val="bg1"/>
                </a:solidFill>
              </a:rPr>
              <a:t>Jeder Leistungsträger ist nach § 14 SGB I zur Beratung hinsichtlich eigener Leistungen verpflichtet!</a:t>
            </a:r>
          </a:p>
        </p:txBody>
      </p:sp>
    </p:spTree>
    <p:extLst>
      <p:ext uri="{BB962C8B-B14F-4D97-AF65-F5344CB8AC3E}">
        <p14:creationId xmlns:p14="http://schemas.microsoft.com/office/powerpoint/2010/main" val="351334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57BF9349-AB10-488B-83C8-7FF09730002E}"/>
              </a:ext>
            </a:extLst>
          </p:cNvPr>
          <p:cNvSpPr txBox="1"/>
          <p:nvPr/>
        </p:nvSpPr>
        <p:spPr>
          <a:xfrm>
            <a:off x="381371" y="1431129"/>
            <a:ext cx="8097612" cy="1938992"/>
          </a:xfrm>
          <a:prstGeom prst="rect">
            <a:avLst/>
          </a:prstGeom>
          <a:noFill/>
        </p:spPr>
        <p:txBody>
          <a:bodyPr wrap="square" rtlCol="0">
            <a:spAutoFit/>
          </a:bodyPr>
          <a:lstStyle/>
          <a:p>
            <a:r>
              <a:rPr lang="de-DE" sz="6000" b="1" dirty="0"/>
              <a:t>Die Verfahrenslotsin/</a:t>
            </a:r>
            <a:br>
              <a:rPr lang="de-DE" sz="6000" b="1" dirty="0"/>
            </a:br>
            <a:r>
              <a:rPr lang="de-DE" sz="6000" b="1" dirty="0"/>
              <a:t>Der Verfahrenslotse</a:t>
            </a:r>
            <a:endParaRPr lang="de-DE" sz="3500" dirty="0"/>
          </a:p>
        </p:txBody>
      </p:sp>
      <p:sp>
        <p:nvSpPr>
          <p:cNvPr id="14" name="Textfeld 13">
            <a:extLst>
              <a:ext uri="{FF2B5EF4-FFF2-40B4-BE49-F238E27FC236}">
                <a16:creationId xmlns:a16="http://schemas.microsoft.com/office/drawing/2014/main" id="{3EFADB60-75F7-4C66-B178-CE991A31C0C5}"/>
              </a:ext>
            </a:extLst>
          </p:cNvPr>
          <p:cNvSpPr txBox="1"/>
          <p:nvPr/>
        </p:nvSpPr>
        <p:spPr>
          <a:xfrm>
            <a:off x="487395" y="3831944"/>
            <a:ext cx="6073654" cy="415498"/>
          </a:xfrm>
          <a:prstGeom prst="rect">
            <a:avLst/>
          </a:prstGeom>
          <a:solidFill>
            <a:schemeClr val="bg1">
              <a:lumMod val="95000"/>
            </a:schemeClr>
          </a:solidFill>
          <a:ln>
            <a:noFill/>
          </a:ln>
        </p:spPr>
        <p:txBody>
          <a:bodyPr wrap="square" rtlCol="0">
            <a:spAutoFit/>
          </a:bodyPr>
          <a:lstStyle/>
          <a:p>
            <a:r>
              <a:rPr lang="de-DE" sz="2100" dirty="0"/>
              <a:t>Der neue Unterstützungsanspruch nach § 10b SGB VIII</a:t>
            </a:r>
          </a:p>
        </p:txBody>
      </p:sp>
      <p:sp>
        <p:nvSpPr>
          <p:cNvPr id="2" name="Textfeld 1">
            <a:extLst>
              <a:ext uri="{FF2B5EF4-FFF2-40B4-BE49-F238E27FC236}">
                <a16:creationId xmlns:a16="http://schemas.microsoft.com/office/drawing/2014/main" id="{2DA8E9F9-A327-4242-C347-FE48B9C5A352}"/>
              </a:ext>
            </a:extLst>
          </p:cNvPr>
          <p:cNvSpPr txBox="1"/>
          <p:nvPr/>
        </p:nvSpPr>
        <p:spPr>
          <a:xfrm>
            <a:off x="10028421" y="293907"/>
            <a:ext cx="2135551" cy="1015663"/>
          </a:xfrm>
          <a:prstGeom prst="rect">
            <a:avLst/>
          </a:prstGeom>
          <a:noFill/>
        </p:spPr>
        <p:txBody>
          <a:bodyPr wrap="square" rtlCol="0">
            <a:spAutoFit/>
          </a:bodyPr>
          <a:lstStyle/>
          <a:p>
            <a:r>
              <a:rPr lang="de-DE" sz="6000" dirty="0">
                <a:solidFill>
                  <a:schemeClr val="bg2">
                    <a:lumMod val="50000"/>
                  </a:schemeClr>
                </a:solidFill>
              </a:rPr>
              <a:t>LOGO</a:t>
            </a:r>
          </a:p>
        </p:txBody>
      </p:sp>
      <p:sp>
        <p:nvSpPr>
          <p:cNvPr id="5" name="Textfeld 4">
            <a:extLst>
              <a:ext uri="{FF2B5EF4-FFF2-40B4-BE49-F238E27FC236}">
                <a16:creationId xmlns:a16="http://schemas.microsoft.com/office/drawing/2014/main" id="{9956E96C-0D73-510C-91DF-7E0119FBE2A7}"/>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6" name="Datumsplatzhalter 108">
            <a:extLst>
              <a:ext uri="{FF2B5EF4-FFF2-40B4-BE49-F238E27FC236}">
                <a16:creationId xmlns:a16="http://schemas.microsoft.com/office/drawing/2014/main" id="{3D79058D-70CF-E7AB-F25F-79C6462E9380}"/>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7" name="Foliennummernplatzhalter 109">
            <a:extLst>
              <a:ext uri="{FF2B5EF4-FFF2-40B4-BE49-F238E27FC236}">
                <a16:creationId xmlns:a16="http://schemas.microsoft.com/office/drawing/2014/main" id="{98F428F6-FB0F-3825-91F8-EFACC61FBD33}"/>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2</a:t>
            </a:fld>
            <a:endParaRPr lang="de-DE" dirty="0">
              <a:solidFill>
                <a:schemeClr val="bg1"/>
              </a:solidFill>
            </a:endParaRPr>
          </a:p>
        </p:txBody>
      </p:sp>
      <p:sp>
        <p:nvSpPr>
          <p:cNvPr id="8" name="Textfeld 7">
            <a:extLst>
              <a:ext uri="{FF2B5EF4-FFF2-40B4-BE49-F238E27FC236}">
                <a16:creationId xmlns:a16="http://schemas.microsoft.com/office/drawing/2014/main" id="{CF227BB9-BF6D-A971-21D9-3B54992503D5}"/>
              </a:ext>
            </a:extLst>
          </p:cNvPr>
          <p:cNvSpPr txBox="1"/>
          <p:nvPr/>
        </p:nvSpPr>
        <p:spPr>
          <a:xfrm>
            <a:off x="487395" y="5273626"/>
            <a:ext cx="3705176" cy="630942"/>
          </a:xfrm>
          <a:prstGeom prst="rect">
            <a:avLst/>
          </a:prstGeom>
          <a:noFill/>
        </p:spPr>
        <p:txBody>
          <a:bodyPr wrap="square" rtlCol="0">
            <a:spAutoFit/>
          </a:bodyPr>
          <a:lstStyle/>
          <a:p>
            <a:r>
              <a:rPr lang="de-DE" sz="3500" dirty="0"/>
              <a:t>im Jugendamt ORT</a:t>
            </a:r>
          </a:p>
        </p:txBody>
      </p:sp>
    </p:spTree>
    <p:extLst>
      <p:ext uri="{BB962C8B-B14F-4D97-AF65-F5344CB8AC3E}">
        <p14:creationId xmlns:p14="http://schemas.microsoft.com/office/powerpoint/2010/main" val="484498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8FCCD-4C25-DA9D-29F2-34D808DBF949}"/>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81FD2195-68C7-248A-4DF4-8BCDDEC1665C}"/>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6" name="Datumsplatzhalter 108">
            <a:extLst>
              <a:ext uri="{FF2B5EF4-FFF2-40B4-BE49-F238E27FC236}">
                <a16:creationId xmlns:a16="http://schemas.microsoft.com/office/drawing/2014/main" id="{3B59C3DE-14E8-87F8-51AD-53EE8035E4B8}"/>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7" name="Foliennummernplatzhalter 109">
            <a:extLst>
              <a:ext uri="{FF2B5EF4-FFF2-40B4-BE49-F238E27FC236}">
                <a16:creationId xmlns:a16="http://schemas.microsoft.com/office/drawing/2014/main" id="{74AAD95D-BEB7-D117-6EDE-BD7277638A83}"/>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20</a:t>
            </a:fld>
            <a:endParaRPr lang="de-DE" dirty="0">
              <a:solidFill>
                <a:schemeClr val="bg1"/>
              </a:solidFill>
            </a:endParaRPr>
          </a:p>
        </p:txBody>
      </p:sp>
      <p:pic>
        <p:nvPicPr>
          <p:cNvPr id="7" name="Grafik 6">
            <a:extLst>
              <a:ext uri="{FF2B5EF4-FFF2-40B4-BE49-F238E27FC236}">
                <a16:creationId xmlns:a16="http://schemas.microsoft.com/office/drawing/2014/main" id="{45F5A009-4CDB-4B78-61AD-AC196E4BC6AE}"/>
              </a:ext>
            </a:extLst>
          </p:cNvPr>
          <p:cNvPicPr>
            <a:picLocks noChangeAspect="1"/>
          </p:cNvPicPr>
          <p:nvPr/>
        </p:nvPicPr>
        <p:blipFill>
          <a:blip r:embed="rId2"/>
          <a:stretch>
            <a:fillRect/>
          </a:stretch>
        </p:blipFill>
        <p:spPr>
          <a:xfrm>
            <a:off x="698456" y="1822063"/>
            <a:ext cx="10719171" cy="4124518"/>
          </a:xfrm>
          <a:prstGeom prst="rect">
            <a:avLst/>
          </a:prstGeom>
        </p:spPr>
      </p:pic>
      <p:sp>
        <p:nvSpPr>
          <p:cNvPr id="10" name="Textfeld 9">
            <a:extLst>
              <a:ext uri="{FF2B5EF4-FFF2-40B4-BE49-F238E27FC236}">
                <a16:creationId xmlns:a16="http://schemas.microsoft.com/office/drawing/2014/main" id="{888D1736-2360-D36D-367C-F1DABB506466}"/>
              </a:ext>
            </a:extLst>
          </p:cNvPr>
          <p:cNvSpPr txBox="1"/>
          <p:nvPr/>
        </p:nvSpPr>
        <p:spPr>
          <a:xfrm>
            <a:off x="253126" y="347732"/>
            <a:ext cx="8560674" cy="1015663"/>
          </a:xfrm>
          <a:prstGeom prst="rect">
            <a:avLst/>
          </a:prstGeom>
          <a:noFill/>
        </p:spPr>
        <p:txBody>
          <a:bodyPr wrap="square" rtlCol="0">
            <a:spAutoFit/>
          </a:bodyPr>
          <a:lstStyle/>
          <a:p>
            <a:r>
              <a:rPr lang="de-DE" sz="3500" b="1" dirty="0">
                <a:solidFill>
                  <a:srgbClr val="2E75B6"/>
                </a:solidFill>
              </a:rPr>
              <a:t>Eingliederungshilfe</a:t>
            </a:r>
          </a:p>
          <a:p>
            <a:r>
              <a:rPr lang="de-DE" sz="2500" dirty="0">
                <a:solidFill>
                  <a:srgbClr val="2E75B6"/>
                </a:solidFill>
              </a:rPr>
              <a:t>Zusammenarbeit der Rehabilitationsträger nach § 25 SGB IX</a:t>
            </a:r>
          </a:p>
        </p:txBody>
      </p:sp>
    </p:spTree>
    <p:extLst>
      <p:ext uri="{BB962C8B-B14F-4D97-AF65-F5344CB8AC3E}">
        <p14:creationId xmlns:p14="http://schemas.microsoft.com/office/powerpoint/2010/main" val="37107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F0755BE-EDB3-4B83-84CB-51AFCB16E504}"/>
              </a:ext>
            </a:extLst>
          </p:cNvPr>
          <p:cNvSpPr txBox="1"/>
          <p:nvPr/>
        </p:nvSpPr>
        <p:spPr>
          <a:xfrm>
            <a:off x="799680" y="2509888"/>
            <a:ext cx="10381329" cy="1938992"/>
          </a:xfrm>
          <a:prstGeom prst="rect">
            <a:avLst/>
          </a:prstGeom>
          <a:noFill/>
        </p:spPr>
        <p:txBody>
          <a:bodyPr wrap="square" rtlCol="0">
            <a:spAutoFit/>
          </a:bodyPr>
          <a:lstStyle/>
          <a:p>
            <a:pPr algn="just"/>
            <a:r>
              <a:rPr lang="de-DE" sz="2000" i="1" dirty="0"/>
              <a:t>„Ein Lotse in der Seefahrt kennt die Gewässer seines Zuständigkeitsgebietes mit all ihren </a:t>
            </a:r>
            <a:r>
              <a:rPr lang="de-DE" sz="2000" b="1" i="1" dirty="0">
                <a:solidFill>
                  <a:srgbClr val="2E75B6"/>
                </a:solidFill>
              </a:rPr>
              <a:t>Strömungen</a:t>
            </a:r>
            <a:r>
              <a:rPr lang="de-DE" sz="2000" i="1" dirty="0"/>
              <a:t>, </a:t>
            </a:r>
            <a:r>
              <a:rPr lang="de-DE" sz="2000" b="1" i="1" dirty="0">
                <a:solidFill>
                  <a:srgbClr val="2E75B6"/>
                </a:solidFill>
              </a:rPr>
              <a:t>Untiefen</a:t>
            </a:r>
            <a:r>
              <a:rPr lang="de-DE" sz="2000" i="1" dirty="0"/>
              <a:t> und </a:t>
            </a:r>
            <a:r>
              <a:rPr lang="de-DE" sz="2000" b="1" i="1" dirty="0">
                <a:solidFill>
                  <a:srgbClr val="2E75B6"/>
                </a:solidFill>
              </a:rPr>
              <a:t>Besonderheiten</a:t>
            </a:r>
            <a:r>
              <a:rPr lang="de-DE" sz="2000" i="1" dirty="0"/>
              <a:t> und begleitet die Schiffe auf sicherem Weg durch „seine“ Gewässer, indem er den Kapitänen beratend zur Seite steht. Voraussetzung dafür sind eigene mehrjährige, praktische Erfahrungen als Kapitän. Dazu ist der Lotse strukturell in seinem Zuständigkeitsgebiet verortet“ </a:t>
            </a:r>
          </a:p>
          <a:p>
            <a:pPr algn="r"/>
            <a:r>
              <a:rPr lang="de-DE" sz="2000" dirty="0"/>
              <a:t>(BAG 2022, S. 21). </a:t>
            </a:r>
          </a:p>
        </p:txBody>
      </p:sp>
      <p:sp>
        <p:nvSpPr>
          <p:cNvPr id="15" name="Textfeld 14">
            <a:extLst>
              <a:ext uri="{FF2B5EF4-FFF2-40B4-BE49-F238E27FC236}">
                <a16:creationId xmlns:a16="http://schemas.microsoft.com/office/drawing/2014/main" id="{778011F5-9040-4AE0-8173-BC28B5334045}"/>
              </a:ext>
            </a:extLst>
          </p:cNvPr>
          <p:cNvSpPr txBox="1"/>
          <p:nvPr/>
        </p:nvSpPr>
        <p:spPr>
          <a:xfrm>
            <a:off x="28028" y="6302885"/>
            <a:ext cx="11213450" cy="276999"/>
          </a:xfrm>
          <a:prstGeom prst="rect">
            <a:avLst/>
          </a:prstGeom>
          <a:noFill/>
        </p:spPr>
        <p:txBody>
          <a:bodyPr wrap="square" rtlCol="0">
            <a:spAutoFit/>
          </a:bodyPr>
          <a:lstStyle/>
          <a:p>
            <a:r>
              <a:rPr lang="de-DE" sz="1200" dirty="0"/>
              <a:t>Quelle: BAG Landesjugendämter (2022): Empfehlung zur Umsetzung des Verfahrentslotsen nach § 10b SGB VIII</a:t>
            </a:r>
            <a:r>
              <a:rPr lang="de-DE" sz="1200" i="1" dirty="0"/>
              <a:t>.</a:t>
            </a:r>
          </a:p>
        </p:txBody>
      </p:sp>
      <p:pic>
        <p:nvPicPr>
          <p:cNvPr id="3" name="Grafik 2">
            <a:extLst>
              <a:ext uri="{FF2B5EF4-FFF2-40B4-BE49-F238E27FC236}">
                <a16:creationId xmlns:a16="http://schemas.microsoft.com/office/drawing/2014/main" id="{5382AC79-9AF2-468F-AEDD-C9C061F0F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321" y="4348765"/>
            <a:ext cx="1865376" cy="1865376"/>
          </a:xfrm>
          <a:prstGeom prst="rect">
            <a:avLst/>
          </a:prstGeom>
        </p:spPr>
      </p:pic>
      <p:sp>
        <p:nvSpPr>
          <p:cNvPr id="2" name="Textfeld 1">
            <a:extLst>
              <a:ext uri="{FF2B5EF4-FFF2-40B4-BE49-F238E27FC236}">
                <a16:creationId xmlns:a16="http://schemas.microsoft.com/office/drawing/2014/main" id="{4C88012D-A40F-DE07-3D13-D192F014EE65}"/>
              </a:ext>
            </a:extLst>
          </p:cNvPr>
          <p:cNvSpPr txBox="1"/>
          <p:nvPr/>
        </p:nvSpPr>
        <p:spPr>
          <a:xfrm>
            <a:off x="215169" y="347732"/>
            <a:ext cx="7452599" cy="1015663"/>
          </a:xfrm>
          <a:prstGeom prst="rect">
            <a:avLst/>
          </a:prstGeom>
          <a:noFill/>
        </p:spPr>
        <p:txBody>
          <a:bodyPr wrap="square" rtlCol="0">
            <a:spAutoFit/>
          </a:bodyPr>
          <a:lstStyle/>
          <a:p>
            <a:r>
              <a:rPr lang="de-DE" sz="3500" b="1" dirty="0">
                <a:solidFill>
                  <a:srgbClr val="2E75B6"/>
                </a:solidFill>
              </a:rPr>
              <a:t>Aufgaben einer Lotsin / eines Lotsens</a:t>
            </a:r>
          </a:p>
          <a:p>
            <a:r>
              <a:rPr lang="de-DE" sz="2500" dirty="0">
                <a:solidFill>
                  <a:srgbClr val="2E75B6"/>
                </a:solidFill>
              </a:rPr>
              <a:t>Auf dem Gewässer</a:t>
            </a:r>
          </a:p>
        </p:txBody>
      </p:sp>
      <p:sp>
        <p:nvSpPr>
          <p:cNvPr id="7" name="Textfeld 6">
            <a:extLst>
              <a:ext uri="{FF2B5EF4-FFF2-40B4-BE49-F238E27FC236}">
                <a16:creationId xmlns:a16="http://schemas.microsoft.com/office/drawing/2014/main" id="{044B9815-4132-F86A-170B-C92A431047C9}"/>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0" name="Datumsplatzhalter 108">
            <a:extLst>
              <a:ext uri="{FF2B5EF4-FFF2-40B4-BE49-F238E27FC236}">
                <a16:creationId xmlns:a16="http://schemas.microsoft.com/office/drawing/2014/main" id="{694B79D0-6C1E-AAB3-CB6E-1F3B0440DF0E}"/>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2" name="Foliennummernplatzhalter 109">
            <a:extLst>
              <a:ext uri="{FF2B5EF4-FFF2-40B4-BE49-F238E27FC236}">
                <a16:creationId xmlns:a16="http://schemas.microsoft.com/office/drawing/2014/main" id="{B41FA95B-180A-4BB3-08A6-F57AC6FB2DE4}"/>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21</a:t>
            </a:fld>
            <a:endParaRPr lang="de-DE" dirty="0">
              <a:solidFill>
                <a:schemeClr val="bg1"/>
              </a:solidFill>
            </a:endParaRPr>
          </a:p>
        </p:txBody>
      </p:sp>
    </p:spTree>
    <p:extLst>
      <p:ext uri="{BB962C8B-B14F-4D97-AF65-F5344CB8AC3E}">
        <p14:creationId xmlns:p14="http://schemas.microsoft.com/office/powerpoint/2010/main" val="15847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feld 23">
            <a:extLst>
              <a:ext uri="{FF2B5EF4-FFF2-40B4-BE49-F238E27FC236}">
                <a16:creationId xmlns:a16="http://schemas.microsoft.com/office/drawing/2014/main" id="{ECD889F9-5457-4231-952A-11B6999C3A1C}"/>
              </a:ext>
            </a:extLst>
          </p:cNvPr>
          <p:cNvSpPr txBox="1"/>
          <p:nvPr/>
        </p:nvSpPr>
        <p:spPr>
          <a:xfrm>
            <a:off x="2282582" y="3505201"/>
            <a:ext cx="3120511" cy="1723549"/>
          </a:xfrm>
          <a:prstGeom prst="rect">
            <a:avLst/>
          </a:prstGeom>
          <a:solidFill>
            <a:srgbClr val="2E75B6"/>
          </a:solidFill>
          <a:ln>
            <a:solidFill>
              <a:srgbClr val="32659A"/>
            </a:solidFill>
          </a:ln>
        </p:spPr>
        <p:txBody>
          <a:bodyPr wrap="square" rtlCol="0">
            <a:spAutoFit/>
          </a:bodyPr>
          <a:lstStyle/>
          <a:p>
            <a:pPr algn="ctr"/>
            <a:r>
              <a:rPr lang="de-DE" sz="2000" b="1" dirty="0">
                <a:solidFill>
                  <a:schemeClr val="bg1"/>
                </a:solidFill>
              </a:rPr>
              <a:t>Einzelfallarbeit</a:t>
            </a:r>
          </a:p>
          <a:p>
            <a:r>
              <a:rPr lang="de-DE" sz="200" b="1" dirty="0">
                <a:solidFill>
                  <a:schemeClr val="bg1"/>
                </a:solidFill>
              </a:rPr>
              <a:t> </a:t>
            </a:r>
          </a:p>
          <a:p>
            <a:endParaRPr lang="de-DE" sz="200" b="1" dirty="0">
              <a:solidFill>
                <a:schemeClr val="bg1"/>
              </a:solidFill>
            </a:endParaRPr>
          </a:p>
          <a:p>
            <a:endParaRPr lang="de-DE" sz="200" b="1" dirty="0">
              <a:solidFill>
                <a:schemeClr val="bg1"/>
              </a:solidFill>
            </a:endParaRPr>
          </a:p>
          <a:p>
            <a:endParaRPr lang="de-DE" sz="200" b="1" dirty="0">
              <a:solidFill>
                <a:schemeClr val="bg1"/>
              </a:solidFill>
            </a:endParaRPr>
          </a:p>
          <a:p>
            <a:endParaRPr lang="de-DE" sz="200" b="1" dirty="0">
              <a:solidFill>
                <a:schemeClr val="bg1"/>
              </a:solidFill>
            </a:endParaRPr>
          </a:p>
          <a:p>
            <a:pPr algn="ctr"/>
            <a:r>
              <a:rPr lang="de-DE" sz="1600" dirty="0">
                <a:solidFill>
                  <a:schemeClr val="bg1"/>
                </a:solidFill>
              </a:rPr>
              <a:t>Unterstützungsfunktion </a:t>
            </a:r>
          </a:p>
          <a:p>
            <a:pPr algn="ctr"/>
            <a:r>
              <a:rPr lang="de-DE" sz="1600" dirty="0">
                <a:solidFill>
                  <a:schemeClr val="bg1"/>
                </a:solidFill>
              </a:rPr>
              <a:t>für leistungsberechtigte Personen</a:t>
            </a:r>
          </a:p>
          <a:p>
            <a:r>
              <a:rPr lang="de-DE" sz="200" dirty="0">
                <a:solidFill>
                  <a:schemeClr val="bg1"/>
                </a:solidFill>
              </a:rPr>
              <a:t> </a:t>
            </a:r>
          </a:p>
          <a:p>
            <a:endParaRPr lang="de-DE" sz="200" dirty="0">
              <a:solidFill>
                <a:schemeClr val="bg1"/>
              </a:solidFill>
            </a:endParaRPr>
          </a:p>
          <a:p>
            <a:endParaRPr lang="de-DE" sz="200" dirty="0">
              <a:solidFill>
                <a:schemeClr val="bg1"/>
              </a:solidFill>
            </a:endParaRPr>
          </a:p>
          <a:p>
            <a:endParaRPr lang="de-DE" sz="1500" dirty="0">
              <a:solidFill>
                <a:schemeClr val="bg1"/>
              </a:solidFill>
            </a:endParaRPr>
          </a:p>
          <a:p>
            <a:endParaRPr lang="de-DE" sz="100" dirty="0">
              <a:solidFill>
                <a:schemeClr val="bg1"/>
              </a:solidFill>
            </a:endParaRPr>
          </a:p>
          <a:p>
            <a:endParaRPr lang="de-DE" sz="100" dirty="0">
              <a:solidFill>
                <a:schemeClr val="bg1"/>
              </a:solidFill>
            </a:endParaRPr>
          </a:p>
          <a:p>
            <a:endParaRPr lang="de-DE" sz="100" dirty="0">
              <a:solidFill>
                <a:schemeClr val="bg1"/>
              </a:solidFill>
            </a:endParaRPr>
          </a:p>
          <a:p>
            <a:endParaRPr lang="de-DE" sz="100" dirty="0">
              <a:solidFill>
                <a:schemeClr val="bg1"/>
              </a:solidFill>
            </a:endParaRPr>
          </a:p>
          <a:p>
            <a:endParaRPr lang="de-DE" sz="100" dirty="0">
              <a:solidFill>
                <a:schemeClr val="bg1"/>
              </a:solidFill>
            </a:endParaRPr>
          </a:p>
          <a:p>
            <a:endParaRPr lang="de-DE" sz="100" dirty="0">
              <a:solidFill>
                <a:schemeClr val="bg1"/>
              </a:solidFill>
            </a:endParaRPr>
          </a:p>
          <a:p>
            <a:endParaRPr lang="de-DE" sz="100" dirty="0">
              <a:solidFill>
                <a:schemeClr val="bg1"/>
              </a:solidFill>
            </a:endParaRPr>
          </a:p>
          <a:p>
            <a:r>
              <a:rPr lang="de-DE" sz="100" dirty="0">
                <a:solidFill>
                  <a:schemeClr val="bg1"/>
                </a:solidFill>
              </a:rPr>
              <a:t> </a:t>
            </a:r>
          </a:p>
          <a:p>
            <a:r>
              <a:rPr lang="de-DE" sz="1500" dirty="0">
                <a:solidFill>
                  <a:schemeClr val="bg1"/>
                </a:solidFill>
              </a:rPr>
              <a:t>	</a:t>
            </a:r>
            <a:r>
              <a:rPr lang="de-DE" sz="1300" dirty="0">
                <a:solidFill>
                  <a:schemeClr val="bg1"/>
                </a:solidFill>
              </a:rPr>
              <a:t>             (§ 10b Abs. 1 SGB VIII)</a:t>
            </a:r>
          </a:p>
        </p:txBody>
      </p:sp>
      <p:sp>
        <p:nvSpPr>
          <p:cNvPr id="25" name="Textfeld 24">
            <a:extLst>
              <a:ext uri="{FF2B5EF4-FFF2-40B4-BE49-F238E27FC236}">
                <a16:creationId xmlns:a16="http://schemas.microsoft.com/office/drawing/2014/main" id="{A91414EC-0B85-4456-9FDF-EE2AB66991F7}"/>
              </a:ext>
            </a:extLst>
          </p:cNvPr>
          <p:cNvSpPr txBox="1"/>
          <p:nvPr/>
        </p:nvSpPr>
        <p:spPr>
          <a:xfrm>
            <a:off x="6448926" y="3505201"/>
            <a:ext cx="3120511" cy="1708160"/>
          </a:xfrm>
          <a:prstGeom prst="rect">
            <a:avLst/>
          </a:prstGeom>
          <a:solidFill>
            <a:srgbClr val="2E75B6"/>
          </a:solidFill>
          <a:ln>
            <a:solidFill>
              <a:srgbClr val="32659A"/>
            </a:solidFill>
          </a:ln>
        </p:spPr>
        <p:txBody>
          <a:bodyPr wrap="square" rtlCol="0">
            <a:spAutoFit/>
          </a:bodyPr>
          <a:lstStyle/>
          <a:p>
            <a:pPr algn="ctr"/>
            <a:r>
              <a:rPr lang="de-DE" sz="2000" b="1" dirty="0">
                <a:solidFill>
                  <a:schemeClr val="bg1"/>
                </a:solidFill>
              </a:rPr>
              <a:t>Strukturell</a:t>
            </a:r>
          </a:p>
          <a:p>
            <a:r>
              <a:rPr lang="de-DE" sz="200" b="1" dirty="0">
                <a:solidFill>
                  <a:schemeClr val="bg1"/>
                </a:solidFill>
              </a:rPr>
              <a:t> </a:t>
            </a:r>
          </a:p>
          <a:p>
            <a:endParaRPr lang="de-DE" sz="200" b="1" dirty="0">
              <a:solidFill>
                <a:schemeClr val="bg1"/>
              </a:solidFill>
            </a:endParaRPr>
          </a:p>
          <a:p>
            <a:endParaRPr lang="de-DE" sz="200" b="1" dirty="0">
              <a:solidFill>
                <a:schemeClr val="bg1"/>
              </a:solidFill>
            </a:endParaRPr>
          </a:p>
          <a:p>
            <a:endParaRPr lang="de-DE" sz="200" b="1" dirty="0">
              <a:solidFill>
                <a:schemeClr val="bg1"/>
              </a:solidFill>
            </a:endParaRPr>
          </a:p>
          <a:p>
            <a:endParaRPr lang="de-DE" sz="200" b="1" dirty="0">
              <a:solidFill>
                <a:schemeClr val="bg1"/>
              </a:solidFill>
            </a:endParaRPr>
          </a:p>
          <a:p>
            <a:pPr algn="ctr"/>
            <a:r>
              <a:rPr lang="de-DE" sz="1600" dirty="0">
                <a:solidFill>
                  <a:schemeClr val="bg1"/>
                </a:solidFill>
              </a:rPr>
              <a:t>Unterstützungsfunktion </a:t>
            </a:r>
          </a:p>
          <a:p>
            <a:pPr algn="ctr"/>
            <a:r>
              <a:rPr lang="de-DE" sz="1600" dirty="0">
                <a:solidFill>
                  <a:schemeClr val="bg1"/>
                </a:solidFill>
              </a:rPr>
              <a:t>für die örtlichen Träger der öffentlichen Jugendhilfe</a:t>
            </a:r>
          </a:p>
          <a:p>
            <a:pPr algn="just"/>
            <a:r>
              <a:rPr lang="de-DE" sz="100" dirty="0">
                <a:solidFill>
                  <a:schemeClr val="bg1"/>
                </a:solidFill>
              </a:rPr>
              <a:t> </a:t>
            </a: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r>
              <a:rPr lang="de-DE" sz="1500" dirty="0">
                <a:solidFill>
                  <a:schemeClr val="bg1"/>
                </a:solidFill>
              </a:rPr>
              <a:t>	            </a:t>
            </a:r>
            <a:r>
              <a:rPr lang="de-DE" sz="1300" dirty="0">
                <a:solidFill>
                  <a:schemeClr val="bg1"/>
                </a:solidFill>
              </a:rPr>
              <a:t>(§ 10b Abs. 2 SGB VIII)</a:t>
            </a:r>
          </a:p>
        </p:txBody>
      </p:sp>
      <p:grpSp>
        <p:nvGrpSpPr>
          <p:cNvPr id="7" name="Gruppieren 6">
            <a:extLst>
              <a:ext uri="{FF2B5EF4-FFF2-40B4-BE49-F238E27FC236}">
                <a16:creationId xmlns:a16="http://schemas.microsoft.com/office/drawing/2014/main" id="{F72302EC-7F51-42D6-B621-A48CE5674052}"/>
              </a:ext>
            </a:extLst>
          </p:cNvPr>
          <p:cNvGrpSpPr/>
          <p:nvPr/>
        </p:nvGrpSpPr>
        <p:grpSpPr>
          <a:xfrm>
            <a:off x="4295707" y="1391782"/>
            <a:ext cx="3120510" cy="1669310"/>
            <a:chOff x="5471199" y="0"/>
            <a:chExt cx="2655093" cy="5418667"/>
          </a:xfrm>
          <a:solidFill>
            <a:srgbClr val="2E75B6"/>
          </a:solidFill>
        </p:grpSpPr>
        <p:sp>
          <p:nvSpPr>
            <p:cNvPr id="9" name="Rechteck: abgerundete Ecken 8">
              <a:extLst>
                <a:ext uri="{FF2B5EF4-FFF2-40B4-BE49-F238E27FC236}">
                  <a16:creationId xmlns:a16="http://schemas.microsoft.com/office/drawing/2014/main" id="{738AB73B-EE49-46A1-BC65-6F2CFA425651}"/>
                </a:ext>
              </a:extLst>
            </p:cNvPr>
            <p:cNvSpPr/>
            <p:nvPr/>
          </p:nvSpPr>
          <p:spPr>
            <a:xfrm>
              <a:off x="5471199" y="0"/>
              <a:ext cx="2655093" cy="5418667"/>
            </a:xfrm>
            <a:prstGeom prst="roundRect">
              <a:avLst>
                <a:gd name="adj" fmla="val 10000"/>
              </a:avLst>
            </a:prstGeom>
            <a:grpFill/>
            <a:ln>
              <a:solidFill>
                <a:srgbClr val="32659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hteck: abgerundete Ecken 10">
              <a:extLst>
                <a:ext uri="{FF2B5EF4-FFF2-40B4-BE49-F238E27FC236}">
                  <a16:creationId xmlns:a16="http://schemas.microsoft.com/office/drawing/2014/main" id="{D472A8C6-57F3-4073-9AD1-AB632C5AAD53}"/>
                </a:ext>
              </a:extLst>
            </p:cNvPr>
            <p:cNvSpPr txBox="1"/>
            <p:nvPr/>
          </p:nvSpPr>
          <p:spPr>
            <a:xfrm>
              <a:off x="5471199" y="2167466"/>
              <a:ext cx="2655093" cy="21674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de-DE" sz="6100" kern="1200" dirty="0"/>
            </a:p>
          </p:txBody>
        </p:sp>
      </p:grpSp>
      <p:sp>
        <p:nvSpPr>
          <p:cNvPr id="23" name="Textfeld 22">
            <a:extLst>
              <a:ext uri="{FF2B5EF4-FFF2-40B4-BE49-F238E27FC236}">
                <a16:creationId xmlns:a16="http://schemas.microsoft.com/office/drawing/2014/main" id="{9D714AD2-5870-41D7-B342-95BA1147EBD4}"/>
              </a:ext>
            </a:extLst>
          </p:cNvPr>
          <p:cNvSpPr txBox="1"/>
          <p:nvPr/>
        </p:nvSpPr>
        <p:spPr>
          <a:xfrm>
            <a:off x="4335091" y="1872494"/>
            <a:ext cx="3041741" cy="707886"/>
          </a:xfrm>
          <a:prstGeom prst="rect">
            <a:avLst/>
          </a:prstGeom>
          <a:noFill/>
          <a:ln>
            <a:noFill/>
          </a:ln>
        </p:spPr>
        <p:txBody>
          <a:bodyPr wrap="square" rtlCol="0">
            <a:spAutoFit/>
          </a:bodyPr>
          <a:lstStyle/>
          <a:p>
            <a:pPr algn="ctr"/>
            <a:r>
              <a:rPr lang="de-DE" sz="4000" b="1" dirty="0">
                <a:solidFill>
                  <a:schemeClr val="bg1"/>
                </a:solidFill>
              </a:rPr>
              <a:t>Doppelrolle</a:t>
            </a:r>
          </a:p>
        </p:txBody>
      </p:sp>
      <p:sp>
        <p:nvSpPr>
          <p:cNvPr id="26" name="Pfeil: nach links und rechts 25">
            <a:extLst>
              <a:ext uri="{FF2B5EF4-FFF2-40B4-BE49-F238E27FC236}">
                <a16:creationId xmlns:a16="http://schemas.microsoft.com/office/drawing/2014/main" id="{F4A9C1F8-6EFF-4A5D-B486-379C2AD870CE}"/>
              </a:ext>
            </a:extLst>
          </p:cNvPr>
          <p:cNvSpPr/>
          <p:nvPr/>
        </p:nvSpPr>
        <p:spPr>
          <a:xfrm>
            <a:off x="2282581" y="5253691"/>
            <a:ext cx="7286855" cy="845956"/>
          </a:xfrm>
          <a:prstGeom prst="leftRightArrow">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298253D1-F25E-4E73-8260-7E61D7585477}"/>
              </a:ext>
            </a:extLst>
          </p:cNvPr>
          <p:cNvSpPr txBox="1"/>
          <p:nvPr/>
        </p:nvSpPr>
        <p:spPr>
          <a:xfrm>
            <a:off x="4335091" y="5434332"/>
            <a:ext cx="3402533" cy="477054"/>
          </a:xfrm>
          <a:prstGeom prst="rect">
            <a:avLst/>
          </a:prstGeom>
          <a:noFill/>
        </p:spPr>
        <p:txBody>
          <a:bodyPr wrap="square" rtlCol="0">
            <a:spAutoFit/>
          </a:bodyPr>
          <a:lstStyle/>
          <a:p>
            <a:r>
              <a:rPr lang="de-DE" sz="2500" b="1" dirty="0">
                <a:solidFill>
                  <a:srgbClr val="2E75B6"/>
                </a:solidFill>
              </a:rPr>
              <a:t>Wechselseitiger Nutzen</a:t>
            </a:r>
          </a:p>
        </p:txBody>
      </p:sp>
      <p:sp>
        <p:nvSpPr>
          <p:cNvPr id="28" name="Pfeil: nach rechts 27">
            <a:extLst>
              <a:ext uri="{FF2B5EF4-FFF2-40B4-BE49-F238E27FC236}">
                <a16:creationId xmlns:a16="http://schemas.microsoft.com/office/drawing/2014/main" id="{63DFD922-0423-49F5-8253-770BBA9A64EF}"/>
              </a:ext>
            </a:extLst>
          </p:cNvPr>
          <p:cNvSpPr/>
          <p:nvPr/>
        </p:nvSpPr>
        <p:spPr>
          <a:xfrm rot="5400000">
            <a:off x="4289701" y="2745983"/>
            <a:ext cx="733654" cy="721642"/>
          </a:xfrm>
          <a:prstGeom prst="rightArrow">
            <a:avLst>
              <a:gd name="adj1" fmla="val 18035"/>
              <a:gd name="adj2" fmla="val 34839"/>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28">
            <a:extLst>
              <a:ext uri="{FF2B5EF4-FFF2-40B4-BE49-F238E27FC236}">
                <a16:creationId xmlns:a16="http://schemas.microsoft.com/office/drawing/2014/main" id="{ADB46EA8-DD63-491B-91BB-43B93B761ACA}"/>
              </a:ext>
            </a:extLst>
          </p:cNvPr>
          <p:cNvSpPr/>
          <p:nvPr/>
        </p:nvSpPr>
        <p:spPr>
          <a:xfrm rot="5400000">
            <a:off x="6688569" y="2753600"/>
            <a:ext cx="733654" cy="721642"/>
          </a:xfrm>
          <a:prstGeom prst="rightArrow">
            <a:avLst>
              <a:gd name="adj1" fmla="val 18035"/>
              <a:gd name="adj2" fmla="val 34839"/>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A3D00B53-8397-4630-8FCE-B7D9EA475903}"/>
              </a:ext>
            </a:extLst>
          </p:cNvPr>
          <p:cNvSpPr/>
          <p:nvPr/>
        </p:nvSpPr>
        <p:spPr>
          <a:xfrm>
            <a:off x="1818774" y="3126636"/>
            <a:ext cx="4086726" cy="24467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31A0F9DF-A541-9EF3-DDF6-4FCB700E4240}"/>
              </a:ext>
            </a:extLst>
          </p:cNvPr>
          <p:cNvSpPr txBox="1"/>
          <p:nvPr/>
        </p:nvSpPr>
        <p:spPr>
          <a:xfrm>
            <a:off x="215169" y="347732"/>
            <a:ext cx="7452599" cy="1554272"/>
          </a:xfrm>
          <a:prstGeom prst="rect">
            <a:avLst/>
          </a:prstGeom>
          <a:noFill/>
        </p:spPr>
        <p:txBody>
          <a:bodyPr wrap="square" rtlCol="0">
            <a:spAutoFit/>
          </a:bodyPr>
          <a:lstStyle/>
          <a:p>
            <a:r>
              <a:rPr lang="de-DE" sz="3500" b="1" dirty="0">
                <a:solidFill>
                  <a:srgbClr val="2E75B6"/>
                </a:solidFill>
              </a:rPr>
              <a:t>Aufgaben der Verfahrenslotsin / </a:t>
            </a:r>
          </a:p>
          <a:p>
            <a:r>
              <a:rPr lang="de-DE" sz="3500" b="1" dirty="0">
                <a:solidFill>
                  <a:srgbClr val="2E75B6"/>
                </a:solidFill>
              </a:rPr>
              <a:t>des Verfahrenslotsens</a:t>
            </a:r>
          </a:p>
          <a:p>
            <a:r>
              <a:rPr lang="de-DE" sz="2500" dirty="0">
                <a:solidFill>
                  <a:srgbClr val="2E75B6"/>
                </a:solidFill>
              </a:rPr>
              <a:t>Doppelrolle</a:t>
            </a:r>
          </a:p>
        </p:txBody>
      </p:sp>
      <p:sp>
        <p:nvSpPr>
          <p:cNvPr id="17" name="Textfeld 16">
            <a:extLst>
              <a:ext uri="{FF2B5EF4-FFF2-40B4-BE49-F238E27FC236}">
                <a16:creationId xmlns:a16="http://schemas.microsoft.com/office/drawing/2014/main" id="{9C31F807-0D80-17D3-EC1D-364D1107456D}"/>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20" name="Datumsplatzhalter 108">
            <a:extLst>
              <a:ext uri="{FF2B5EF4-FFF2-40B4-BE49-F238E27FC236}">
                <a16:creationId xmlns:a16="http://schemas.microsoft.com/office/drawing/2014/main" id="{79E93B09-4A9A-1128-1172-0BC3015D5D48}"/>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21" name="Foliennummernplatzhalter 109">
            <a:extLst>
              <a:ext uri="{FF2B5EF4-FFF2-40B4-BE49-F238E27FC236}">
                <a16:creationId xmlns:a16="http://schemas.microsoft.com/office/drawing/2014/main" id="{BDF58F7D-5936-2632-828E-D11995C59A4E}"/>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22</a:t>
            </a:fld>
            <a:endParaRPr lang="de-DE" dirty="0">
              <a:solidFill>
                <a:schemeClr val="bg1"/>
              </a:solidFill>
            </a:endParaRPr>
          </a:p>
        </p:txBody>
      </p:sp>
    </p:spTree>
    <p:extLst>
      <p:ext uri="{BB962C8B-B14F-4D97-AF65-F5344CB8AC3E}">
        <p14:creationId xmlns:p14="http://schemas.microsoft.com/office/powerpoint/2010/main" val="209427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rechblase: oval 3">
            <a:extLst>
              <a:ext uri="{FF2B5EF4-FFF2-40B4-BE49-F238E27FC236}">
                <a16:creationId xmlns:a16="http://schemas.microsoft.com/office/drawing/2014/main" id="{DE561C67-9621-48A7-A38C-91F79E673058}"/>
              </a:ext>
            </a:extLst>
          </p:cNvPr>
          <p:cNvSpPr/>
          <p:nvPr/>
        </p:nvSpPr>
        <p:spPr>
          <a:xfrm>
            <a:off x="8920146" y="1827950"/>
            <a:ext cx="3228693" cy="1815362"/>
          </a:xfrm>
          <a:prstGeom prst="wedgeEllipseCallout">
            <a:avLst>
              <a:gd name="adj1" fmla="val -46091"/>
              <a:gd name="adj2" fmla="val 60833"/>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0032A16D-7907-4397-B898-831B1D7B9C5D}"/>
              </a:ext>
            </a:extLst>
          </p:cNvPr>
          <p:cNvSpPr txBox="1"/>
          <p:nvPr/>
        </p:nvSpPr>
        <p:spPr>
          <a:xfrm>
            <a:off x="9251997" y="2176650"/>
            <a:ext cx="2828925" cy="1200329"/>
          </a:xfrm>
          <a:prstGeom prst="rect">
            <a:avLst/>
          </a:prstGeom>
          <a:noFill/>
        </p:spPr>
        <p:txBody>
          <a:bodyPr wrap="square" rtlCol="0">
            <a:spAutoFit/>
          </a:bodyPr>
          <a:lstStyle/>
          <a:p>
            <a:r>
              <a:rPr lang="de-DE" dirty="0">
                <a:solidFill>
                  <a:schemeClr val="bg1"/>
                </a:solidFill>
              </a:rPr>
              <a:t>Der Beratungsanspruch Leistungsadressierter greift auch bei einer gesetzlichen Vertretung!</a:t>
            </a:r>
            <a:endParaRPr lang="de-DE" dirty="0"/>
          </a:p>
        </p:txBody>
      </p:sp>
      <p:sp>
        <p:nvSpPr>
          <p:cNvPr id="15" name="Textfeld 14">
            <a:extLst>
              <a:ext uri="{FF2B5EF4-FFF2-40B4-BE49-F238E27FC236}">
                <a16:creationId xmlns:a16="http://schemas.microsoft.com/office/drawing/2014/main" id="{F402EB2F-C7E2-4677-B8F3-DD9C5A3D183D}"/>
              </a:ext>
            </a:extLst>
          </p:cNvPr>
          <p:cNvSpPr txBox="1"/>
          <p:nvPr/>
        </p:nvSpPr>
        <p:spPr>
          <a:xfrm>
            <a:off x="1000124" y="5213845"/>
            <a:ext cx="9982199" cy="707886"/>
          </a:xfrm>
          <a:prstGeom prst="rect">
            <a:avLst/>
          </a:prstGeom>
          <a:noFill/>
        </p:spPr>
        <p:txBody>
          <a:bodyPr wrap="square" rtlCol="0">
            <a:spAutoFit/>
          </a:bodyPr>
          <a:lstStyle/>
          <a:p>
            <a:r>
              <a:rPr lang="de-DE" sz="2000" b="1" dirty="0">
                <a:solidFill>
                  <a:srgbClr val="2E75B6"/>
                </a:solidFill>
              </a:rPr>
              <a:t>Für die Inanspruchnahme der Unterstützung der Verfahrenslotsin ist eine bereits erfolgte Diagnostik </a:t>
            </a:r>
            <a:r>
              <a:rPr lang="de-DE" sz="2000" b="1" u="sng" dirty="0">
                <a:solidFill>
                  <a:srgbClr val="2E75B6"/>
                </a:solidFill>
              </a:rPr>
              <a:t>nicht</a:t>
            </a:r>
            <a:r>
              <a:rPr lang="de-DE" sz="2000" b="1" dirty="0">
                <a:solidFill>
                  <a:srgbClr val="2E75B6"/>
                </a:solidFill>
              </a:rPr>
              <a:t> notwendig.</a:t>
            </a:r>
          </a:p>
        </p:txBody>
      </p:sp>
      <p:sp>
        <p:nvSpPr>
          <p:cNvPr id="16" name="Rechteck 15">
            <a:extLst>
              <a:ext uri="{FF2B5EF4-FFF2-40B4-BE49-F238E27FC236}">
                <a16:creationId xmlns:a16="http://schemas.microsoft.com/office/drawing/2014/main" id="{81E00814-CB5F-437F-A28C-BB5863392D26}"/>
              </a:ext>
            </a:extLst>
          </p:cNvPr>
          <p:cNvSpPr/>
          <p:nvPr/>
        </p:nvSpPr>
        <p:spPr>
          <a:xfrm>
            <a:off x="852260" y="5135917"/>
            <a:ext cx="9982199" cy="863741"/>
          </a:xfrm>
          <a:prstGeom prst="rect">
            <a:avLst/>
          </a:prstGeom>
          <a:noFill/>
          <a:ln w="28575">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F7617EC0-194F-4633-9A95-1CB180DFFE0E}"/>
              </a:ext>
            </a:extLst>
          </p:cNvPr>
          <p:cNvSpPr txBox="1"/>
          <p:nvPr/>
        </p:nvSpPr>
        <p:spPr>
          <a:xfrm>
            <a:off x="283569" y="1496835"/>
            <a:ext cx="10496390" cy="3247043"/>
          </a:xfrm>
          <a:prstGeom prst="rect">
            <a:avLst/>
          </a:prstGeom>
          <a:noFill/>
        </p:spPr>
        <p:txBody>
          <a:bodyPr wrap="square" rtlCol="0">
            <a:spAutoFit/>
          </a:bodyPr>
          <a:lstStyle/>
          <a:p>
            <a:r>
              <a:rPr lang="de-DE" sz="2000" b="1" dirty="0">
                <a:solidFill>
                  <a:srgbClr val="2E75B6"/>
                </a:solidFill>
              </a:rPr>
              <a:t>Wer hat einen Anspruch auf Beratung und Unterstützung?</a:t>
            </a:r>
          </a:p>
          <a:p>
            <a:r>
              <a:rPr lang="de-DE" sz="500" dirty="0"/>
              <a:t> </a:t>
            </a:r>
          </a:p>
          <a:p>
            <a:pPr marL="800100" lvl="1" indent="-342900">
              <a:buClr>
                <a:srgbClr val="2E75B6"/>
              </a:buClr>
              <a:buFont typeface="Wingdings" panose="05000000000000000000" pitchFamily="2" charset="2"/>
              <a:buChar char="§"/>
            </a:pPr>
            <a:r>
              <a:rPr lang="de-DE" sz="2000" dirty="0"/>
              <a:t>Junge Menschen bis 27 Jahre</a:t>
            </a:r>
          </a:p>
          <a:p>
            <a:pPr marL="1257300" lvl="2" indent="-342900">
              <a:buClr>
                <a:srgbClr val="2E75B6"/>
              </a:buClr>
              <a:buFont typeface="Arial" panose="020B0604020202020204" pitchFamily="34" charset="0"/>
              <a:buChar char="•"/>
            </a:pPr>
            <a:r>
              <a:rPr lang="de-DE" sz="2000" dirty="0"/>
              <a:t>Eigener Beratungsanspruch für Jugendliche ab 16 Jahre (§ 36 SGB I),</a:t>
            </a:r>
          </a:p>
          <a:p>
            <a:pPr lvl="2">
              <a:buClr>
                <a:srgbClr val="32659A"/>
              </a:buClr>
            </a:pPr>
            <a:r>
              <a:rPr lang="de-DE" sz="2000" dirty="0"/>
              <a:t>     sofern gesetzliche Vertreter nicht widersprechen</a:t>
            </a:r>
          </a:p>
          <a:p>
            <a:pPr marL="800100" lvl="1" indent="-342900">
              <a:buClr>
                <a:srgbClr val="2E75B6"/>
              </a:buClr>
              <a:buFont typeface="Wingdings" panose="05000000000000000000" pitchFamily="2" charset="2"/>
              <a:buChar char="§"/>
            </a:pPr>
            <a:r>
              <a:rPr lang="de-DE" sz="2000" dirty="0"/>
              <a:t>Mütter und Väter</a:t>
            </a:r>
          </a:p>
          <a:p>
            <a:pPr marL="1257300" lvl="2" indent="-342900">
              <a:buClr>
                <a:srgbClr val="2E75B6"/>
              </a:buClr>
              <a:buFont typeface="Arial" panose="020B0604020202020204" pitchFamily="34" charset="0"/>
              <a:buChar char="•"/>
            </a:pPr>
            <a:r>
              <a:rPr lang="de-DE" sz="2000" dirty="0"/>
              <a:t>Per Abstammungsrecht (Elternschaft)</a:t>
            </a:r>
          </a:p>
          <a:p>
            <a:pPr marL="800100" lvl="1" indent="-342900">
              <a:buClr>
                <a:srgbClr val="2E75B6"/>
              </a:buClr>
              <a:buFont typeface="Wingdings" panose="05000000000000000000" pitchFamily="2" charset="2"/>
              <a:buChar char="§"/>
            </a:pPr>
            <a:r>
              <a:rPr lang="de-DE" sz="2000" dirty="0"/>
              <a:t>Personensorgeberechtigte</a:t>
            </a:r>
          </a:p>
          <a:p>
            <a:pPr marL="1257300" lvl="2" indent="-342900">
              <a:buClr>
                <a:srgbClr val="2E75B6"/>
              </a:buClr>
              <a:buFont typeface="Arial" panose="020B0604020202020204" pitchFamily="34" charset="0"/>
              <a:buChar char="•"/>
            </a:pPr>
            <a:r>
              <a:rPr lang="de-DE" sz="2000" dirty="0"/>
              <a:t>Somit auch Vormundschaften, Ergänzungspflegschaften</a:t>
            </a:r>
          </a:p>
          <a:p>
            <a:pPr marL="800100" lvl="1" indent="-342900">
              <a:buClr>
                <a:srgbClr val="2E75B6"/>
              </a:buClr>
              <a:buFont typeface="Wingdings" panose="05000000000000000000" pitchFamily="2" charset="2"/>
              <a:buChar char="§"/>
            </a:pPr>
            <a:r>
              <a:rPr lang="de-DE" sz="2000" dirty="0"/>
              <a:t>Erziehungsberechtigte</a:t>
            </a:r>
          </a:p>
          <a:p>
            <a:pPr marL="1257300" lvl="2" indent="-342900">
              <a:buClr>
                <a:srgbClr val="2E75B6"/>
              </a:buClr>
              <a:buFont typeface="Arial" panose="020B0604020202020204" pitchFamily="34" charset="0"/>
              <a:buChar char="•"/>
            </a:pPr>
            <a:r>
              <a:rPr lang="de-DE" sz="2000" dirty="0"/>
              <a:t>Bspw. Fachkräfte vollstationärer Einrichtungen, Pflegeeltern, andere Verwandte, etc.</a:t>
            </a:r>
          </a:p>
        </p:txBody>
      </p:sp>
      <p:sp>
        <p:nvSpPr>
          <p:cNvPr id="2" name="Textfeld 1">
            <a:extLst>
              <a:ext uri="{FF2B5EF4-FFF2-40B4-BE49-F238E27FC236}">
                <a16:creationId xmlns:a16="http://schemas.microsoft.com/office/drawing/2014/main" id="{EA748030-2CD0-2C8F-D15D-1769D5C5CB8F}"/>
              </a:ext>
            </a:extLst>
          </p:cNvPr>
          <p:cNvSpPr txBox="1"/>
          <p:nvPr/>
        </p:nvSpPr>
        <p:spPr>
          <a:xfrm>
            <a:off x="215169" y="347732"/>
            <a:ext cx="7452599" cy="1015663"/>
          </a:xfrm>
          <a:prstGeom prst="rect">
            <a:avLst/>
          </a:prstGeom>
          <a:noFill/>
        </p:spPr>
        <p:txBody>
          <a:bodyPr wrap="square" rtlCol="0">
            <a:spAutoFit/>
          </a:bodyPr>
          <a:lstStyle/>
          <a:p>
            <a:r>
              <a:rPr lang="de-DE" sz="3500" b="1" dirty="0">
                <a:solidFill>
                  <a:srgbClr val="2E75B6"/>
                </a:solidFill>
              </a:rPr>
              <a:t>Anspruchsberechtigte Personen</a:t>
            </a:r>
          </a:p>
          <a:p>
            <a:r>
              <a:rPr lang="de-DE" sz="2500" dirty="0">
                <a:solidFill>
                  <a:srgbClr val="2E75B6"/>
                </a:solidFill>
              </a:rPr>
              <a:t>Einzelfallarbeit nach § 10b Abs. 1 SGB VIII</a:t>
            </a:r>
          </a:p>
        </p:txBody>
      </p:sp>
      <p:sp>
        <p:nvSpPr>
          <p:cNvPr id="11" name="Textfeld 10">
            <a:extLst>
              <a:ext uri="{FF2B5EF4-FFF2-40B4-BE49-F238E27FC236}">
                <a16:creationId xmlns:a16="http://schemas.microsoft.com/office/drawing/2014/main" id="{5600C671-6AB4-9F4E-0CCA-A27A8568C406}"/>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3" name="Datumsplatzhalter 108">
            <a:extLst>
              <a:ext uri="{FF2B5EF4-FFF2-40B4-BE49-F238E27FC236}">
                <a16:creationId xmlns:a16="http://schemas.microsoft.com/office/drawing/2014/main" id="{77B5CB2B-C930-BFBF-B171-DB367D9B30B3}"/>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8" name="Foliennummernplatzhalter 109">
            <a:extLst>
              <a:ext uri="{FF2B5EF4-FFF2-40B4-BE49-F238E27FC236}">
                <a16:creationId xmlns:a16="http://schemas.microsoft.com/office/drawing/2014/main" id="{0B337527-1424-40F0-8B11-DAE69A5C3DAC}"/>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23</a:t>
            </a:fld>
            <a:endParaRPr lang="de-DE" dirty="0">
              <a:solidFill>
                <a:schemeClr val="bg1"/>
              </a:solidFill>
            </a:endParaRPr>
          </a:p>
        </p:txBody>
      </p:sp>
    </p:spTree>
    <p:extLst>
      <p:ext uri="{BB962C8B-B14F-4D97-AF65-F5344CB8AC3E}">
        <p14:creationId xmlns:p14="http://schemas.microsoft.com/office/powerpoint/2010/main" val="3271463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03FA60FA-B336-4A28-AD1A-A8F464B02873}"/>
              </a:ext>
            </a:extLst>
          </p:cNvPr>
          <p:cNvSpPr/>
          <p:nvPr/>
        </p:nvSpPr>
        <p:spPr>
          <a:xfrm>
            <a:off x="0" y="1329012"/>
            <a:ext cx="12192000" cy="741173"/>
          </a:xfrm>
          <a:prstGeom prst="rect">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60C51AB4-2039-4718-995E-A418E635E161}"/>
              </a:ext>
            </a:extLst>
          </p:cNvPr>
          <p:cNvSpPr txBox="1"/>
          <p:nvPr/>
        </p:nvSpPr>
        <p:spPr>
          <a:xfrm>
            <a:off x="2113613" y="1363048"/>
            <a:ext cx="7452599" cy="707886"/>
          </a:xfrm>
          <a:prstGeom prst="rect">
            <a:avLst/>
          </a:prstGeom>
          <a:noFill/>
        </p:spPr>
        <p:txBody>
          <a:bodyPr wrap="square" rtlCol="0">
            <a:spAutoFit/>
          </a:bodyPr>
          <a:lstStyle/>
          <a:p>
            <a:pPr algn="ctr"/>
            <a:r>
              <a:rPr lang="de-DE" sz="2000" dirty="0"/>
              <a:t>Beratung und Unterstützung bei der Wahrnehmung von Ansprüchen der </a:t>
            </a:r>
            <a:r>
              <a:rPr lang="de-DE" sz="2000" b="1" dirty="0"/>
              <a:t>Eingliederungshilfe</a:t>
            </a:r>
            <a:r>
              <a:rPr lang="de-DE" sz="2000" dirty="0"/>
              <a:t> für junge Menschen</a:t>
            </a:r>
          </a:p>
        </p:txBody>
      </p:sp>
      <p:sp>
        <p:nvSpPr>
          <p:cNvPr id="45" name="Foliennummernplatzhalter 17">
            <a:extLst>
              <a:ext uri="{FF2B5EF4-FFF2-40B4-BE49-F238E27FC236}">
                <a16:creationId xmlns:a16="http://schemas.microsoft.com/office/drawing/2014/main" id="{E33DA18E-0C7C-4073-AF04-2D14D9FD84C4}"/>
              </a:ext>
            </a:extLst>
          </p:cNvPr>
          <p:cNvSpPr txBox="1">
            <a:spLocks/>
          </p:cNvSpPr>
          <p:nvPr/>
        </p:nvSpPr>
        <p:spPr>
          <a:xfrm>
            <a:off x="13983875" y="6481619"/>
            <a:ext cx="451262" cy="376381"/>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418736-845A-4B3D-A18A-B056ECAD68AA}" type="slidenum">
              <a:rPr lang="de-DE" smtClean="0"/>
              <a:pPr/>
              <a:t>24</a:t>
            </a:fld>
            <a:endParaRPr lang="de-DE" dirty="0"/>
          </a:p>
        </p:txBody>
      </p:sp>
      <p:sp>
        <p:nvSpPr>
          <p:cNvPr id="46" name="Textfeld 45">
            <a:extLst>
              <a:ext uri="{FF2B5EF4-FFF2-40B4-BE49-F238E27FC236}">
                <a16:creationId xmlns:a16="http://schemas.microsoft.com/office/drawing/2014/main" id="{35FEB440-6257-4789-8789-E7AEB8507634}"/>
              </a:ext>
            </a:extLst>
          </p:cNvPr>
          <p:cNvSpPr txBox="1"/>
          <p:nvPr/>
        </p:nvSpPr>
        <p:spPr>
          <a:xfrm>
            <a:off x="1214204" y="4531996"/>
            <a:ext cx="2482138" cy="400110"/>
          </a:xfrm>
          <a:prstGeom prst="rect">
            <a:avLst/>
          </a:prstGeom>
          <a:noFill/>
        </p:spPr>
        <p:txBody>
          <a:bodyPr wrap="square" rtlCol="0">
            <a:spAutoFit/>
          </a:bodyPr>
          <a:lstStyle/>
          <a:p>
            <a:r>
              <a:rPr lang="de-DE" sz="2000" dirty="0"/>
              <a:t>Antrag wird überprüft</a:t>
            </a:r>
          </a:p>
        </p:txBody>
      </p:sp>
      <p:sp>
        <p:nvSpPr>
          <p:cNvPr id="48" name="Textfeld 47">
            <a:extLst>
              <a:ext uri="{FF2B5EF4-FFF2-40B4-BE49-F238E27FC236}">
                <a16:creationId xmlns:a16="http://schemas.microsoft.com/office/drawing/2014/main" id="{2804447C-6948-4F4D-8336-F53163EA1E86}"/>
              </a:ext>
            </a:extLst>
          </p:cNvPr>
          <p:cNvSpPr txBox="1"/>
          <p:nvPr/>
        </p:nvSpPr>
        <p:spPr>
          <a:xfrm>
            <a:off x="3263184" y="2283836"/>
            <a:ext cx="2149532" cy="400110"/>
          </a:xfrm>
          <a:prstGeom prst="rect">
            <a:avLst/>
          </a:prstGeom>
          <a:noFill/>
        </p:spPr>
        <p:txBody>
          <a:bodyPr wrap="square" rtlCol="0">
            <a:spAutoFit/>
          </a:bodyPr>
          <a:lstStyle/>
          <a:p>
            <a:r>
              <a:rPr lang="de-DE" sz="2000" dirty="0"/>
              <a:t>Hilfe bekommen</a:t>
            </a:r>
          </a:p>
        </p:txBody>
      </p:sp>
      <p:sp>
        <p:nvSpPr>
          <p:cNvPr id="49" name="Ellipse 48">
            <a:extLst>
              <a:ext uri="{FF2B5EF4-FFF2-40B4-BE49-F238E27FC236}">
                <a16:creationId xmlns:a16="http://schemas.microsoft.com/office/drawing/2014/main" id="{3EEB003E-4F01-4FBE-AF54-61B53E474BBF}"/>
              </a:ext>
            </a:extLst>
          </p:cNvPr>
          <p:cNvSpPr/>
          <p:nvPr/>
        </p:nvSpPr>
        <p:spPr>
          <a:xfrm>
            <a:off x="3725351" y="4574161"/>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a:extLst>
              <a:ext uri="{FF2B5EF4-FFF2-40B4-BE49-F238E27FC236}">
                <a16:creationId xmlns:a16="http://schemas.microsoft.com/office/drawing/2014/main" id="{86073B6B-9AFE-4AF4-80EE-475F6407C847}"/>
              </a:ext>
            </a:extLst>
          </p:cNvPr>
          <p:cNvSpPr/>
          <p:nvPr/>
        </p:nvSpPr>
        <p:spPr>
          <a:xfrm>
            <a:off x="5334493" y="2339316"/>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Pfeil: gebogen 50">
            <a:extLst>
              <a:ext uri="{FF2B5EF4-FFF2-40B4-BE49-F238E27FC236}">
                <a16:creationId xmlns:a16="http://schemas.microsoft.com/office/drawing/2014/main" id="{DF56774D-90A7-4A2A-B3E2-A7336FCF96A9}"/>
              </a:ext>
            </a:extLst>
          </p:cNvPr>
          <p:cNvSpPr/>
          <p:nvPr/>
        </p:nvSpPr>
        <p:spPr>
          <a:xfrm>
            <a:off x="3852862" y="2415745"/>
            <a:ext cx="4486275" cy="3952875"/>
          </a:xfrm>
          <a:prstGeom prst="circularArrow">
            <a:avLst>
              <a:gd name="adj1" fmla="val 12500"/>
              <a:gd name="adj2" fmla="val 1142319"/>
              <a:gd name="adj3" fmla="val 20457681"/>
              <a:gd name="adj4" fmla="val 2826703"/>
              <a:gd name="adj5" fmla="val 12868"/>
            </a:avLst>
          </a:prstGeom>
          <a:solidFill>
            <a:srgbClr val="2E75B6"/>
          </a:solidFill>
          <a:ln w="571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2" name="Textfeld 51">
            <a:extLst>
              <a:ext uri="{FF2B5EF4-FFF2-40B4-BE49-F238E27FC236}">
                <a16:creationId xmlns:a16="http://schemas.microsoft.com/office/drawing/2014/main" id="{CBF32D20-FFC2-4B6F-8089-55D9996B5559}"/>
              </a:ext>
            </a:extLst>
          </p:cNvPr>
          <p:cNvSpPr txBox="1"/>
          <p:nvPr/>
        </p:nvSpPr>
        <p:spPr>
          <a:xfrm>
            <a:off x="5238300" y="3942166"/>
            <a:ext cx="2149531" cy="1015663"/>
          </a:xfrm>
          <a:prstGeom prst="rect">
            <a:avLst/>
          </a:prstGeom>
          <a:noFill/>
        </p:spPr>
        <p:txBody>
          <a:bodyPr wrap="square" rtlCol="0">
            <a:spAutoFit/>
          </a:bodyPr>
          <a:lstStyle/>
          <a:p>
            <a:r>
              <a:rPr lang="de-DE" sz="2000" b="1" dirty="0"/>
              <a:t>Unterstützung durch die Verfahrenslotsin</a:t>
            </a:r>
          </a:p>
        </p:txBody>
      </p:sp>
      <p:sp>
        <p:nvSpPr>
          <p:cNvPr id="53" name="Textfeld 52">
            <a:extLst>
              <a:ext uri="{FF2B5EF4-FFF2-40B4-BE49-F238E27FC236}">
                <a16:creationId xmlns:a16="http://schemas.microsoft.com/office/drawing/2014/main" id="{203723A4-4218-42DF-8011-65719BC87F03}"/>
              </a:ext>
            </a:extLst>
          </p:cNvPr>
          <p:cNvSpPr txBox="1"/>
          <p:nvPr/>
        </p:nvSpPr>
        <p:spPr>
          <a:xfrm>
            <a:off x="7084278" y="4703346"/>
            <a:ext cx="4055808" cy="523220"/>
          </a:xfrm>
          <a:prstGeom prst="rect">
            <a:avLst/>
          </a:prstGeom>
          <a:noFill/>
        </p:spPr>
        <p:txBody>
          <a:bodyPr wrap="square" rtlCol="0">
            <a:spAutoFit/>
          </a:bodyPr>
          <a:lstStyle/>
          <a:p>
            <a:pPr algn="r"/>
            <a:r>
              <a:rPr lang="de-DE" sz="2800" b="1" dirty="0">
                <a:solidFill>
                  <a:srgbClr val="2E75B6"/>
                </a:solidFill>
              </a:rPr>
              <a:t>= freiwillig </a:t>
            </a:r>
            <a:r>
              <a:rPr lang="de-DE" sz="2800" dirty="0">
                <a:solidFill>
                  <a:srgbClr val="2E75B6"/>
                </a:solidFill>
              </a:rPr>
              <a:t>und</a:t>
            </a:r>
            <a:r>
              <a:rPr lang="de-DE" sz="2800" b="1" dirty="0">
                <a:solidFill>
                  <a:srgbClr val="2E75B6"/>
                </a:solidFill>
              </a:rPr>
              <a:t> kostenlos!</a:t>
            </a:r>
            <a:endParaRPr lang="de-DE" sz="2800" dirty="0">
              <a:solidFill>
                <a:srgbClr val="2E75B6"/>
              </a:solidFill>
            </a:endParaRPr>
          </a:p>
        </p:txBody>
      </p:sp>
      <p:sp>
        <p:nvSpPr>
          <p:cNvPr id="54" name="Textfeld 53">
            <a:extLst>
              <a:ext uri="{FF2B5EF4-FFF2-40B4-BE49-F238E27FC236}">
                <a16:creationId xmlns:a16="http://schemas.microsoft.com/office/drawing/2014/main" id="{8DB798C3-6B57-4B9E-B1BC-1F099BC521B6}"/>
              </a:ext>
            </a:extLst>
          </p:cNvPr>
          <p:cNvSpPr txBox="1"/>
          <p:nvPr/>
        </p:nvSpPr>
        <p:spPr>
          <a:xfrm>
            <a:off x="2171260" y="5786313"/>
            <a:ext cx="2217459" cy="400110"/>
          </a:xfrm>
          <a:prstGeom prst="rect">
            <a:avLst/>
          </a:prstGeom>
          <a:noFill/>
        </p:spPr>
        <p:txBody>
          <a:bodyPr wrap="square" rtlCol="0">
            <a:spAutoFit/>
          </a:bodyPr>
          <a:lstStyle/>
          <a:p>
            <a:r>
              <a:rPr lang="de-DE" sz="2000" dirty="0"/>
              <a:t>Antrag wird gestellt</a:t>
            </a:r>
          </a:p>
        </p:txBody>
      </p:sp>
      <p:sp>
        <p:nvSpPr>
          <p:cNvPr id="55" name="Ellipse 54">
            <a:extLst>
              <a:ext uri="{FF2B5EF4-FFF2-40B4-BE49-F238E27FC236}">
                <a16:creationId xmlns:a16="http://schemas.microsoft.com/office/drawing/2014/main" id="{9B9999D8-AF95-4333-97D9-F79830E705D5}"/>
              </a:ext>
            </a:extLst>
          </p:cNvPr>
          <p:cNvSpPr/>
          <p:nvPr/>
        </p:nvSpPr>
        <p:spPr>
          <a:xfrm>
            <a:off x="4413163" y="5841794"/>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Textfeld 55">
            <a:extLst>
              <a:ext uri="{FF2B5EF4-FFF2-40B4-BE49-F238E27FC236}">
                <a16:creationId xmlns:a16="http://schemas.microsoft.com/office/drawing/2014/main" id="{E2299D12-7176-481F-A8B0-0EAE853816F8}"/>
              </a:ext>
            </a:extLst>
          </p:cNvPr>
          <p:cNvSpPr txBox="1"/>
          <p:nvPr/>
        </p:nvSpPr>
        <p:spPr>
          <a:xfrm>
            <a:off x="7141846" y="2284218"/>
            <a:ext cx="2149533" cy="400110"/>
          </a:xfrm>
          <a:prstGeom prst="rect">
            <a:avLst/>
          </a:prstGeom>
          <a:noFill/>
        </p:spPr>
        <p:txBody>
          <a:bodyPr wrap="square" rtlCol="0">
            <a:spAutoFit/>
          </a:bodyPr>
          <a:lstStyle/>
          <a:p>
            <a:r>
              <a:rPr lang="de-DE" sz="2000" dirty="0"/>
              <a:t>Ende der Hilfe</a:t>
            </a:r>
          </a:p>
        </p:txBody>
      </p:sp>
      <p:sp>
        <p:nvSpPr>
          <p:cNvPr id="57" name="Ellipse 56">
            <a:extLst>
              <a:ext uri="{FF2B5EF4-FFF2-40B4-BE49-F238E27FC236}">
                <a16:creationId xmlns:a16="http://schemas.microsoft.com/office/drawing/2014/main" id="{74BC7005-10C3-4FC5-9ED4-8FFC50B40251}"/>
              </a:ext>
            </a:extLst>
          </p:cNvPr>
          <p:cNvSpPr/>
          <p:nvPr/>
        </p:nvSpPr>
        <p:spPr>
          <a:xfrm>
            <a:off x="6807506" y="2373114"/>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Textfeld 57">
            <a:extLst>
              <a:ext uri="{FF2B5EF4-FFF2-40B4-BE49-F238E27FC236}">
                <a16:creationId xmlns:a16="http://schemas.microsoft.com/office/drawing/2014/main" id="{BF691124-D76B-4CAD-A488-30FCEA50A1D7}"/>
              </a:ext>
            </a:extLst>
          </p:cNvPr>
          <p:cNvSpPr txBox="1"/>
          <p:nvPr/>
        </p:nvSpPr>
        <p:spPr>
          <a:xfrm>
            <a:off x="5628002" y="6163589"/>
            <a:ext cx="1621222" cy="400110"/>
          </a:xfrm>
          <a:prstGeom prst="rect">
            <a:avLst/>
          </a:prstGeom>
          <a:noFill/>
        </p:spPr>
        <p:txBody>
          <a:bodyPr wrap="square" rtlCol="0">
            <a:spAutoFit/>
          </a:bodyPr>
          <a:lstStyle/>
          <a:p>
            <a:r>
              <a:rPr lang="de-DE" sz="2000" dirty="0"/>
              <a:t>Beratung</a:t>
            </a:r>
          </a:p>
        </p:txBody>
      </p:sp>
      <p:sp>
        <p:nvSpPr>
          <p:cNvPr id="59" name="Ellipse 58">
            <a:extLst>
              <a:ext uri="{FF2B5EF4-FFF2-40B4-BE49-F238E27FC236}">
                <a16:creationId xmlns:a16="http://schemas.microsoft.com/office/drawing/2014/main" id="{28263A59-A117-42B4-8E18-35DA6BDE0D89}"/>
              </a:ext>
            </a:extLst>
          </p:cNvPr>
          <p:cNvSpPr/>
          <p:nvPr/>
        </p:nvSpPr>
        <p:spPr>
          <a:xfrm>
            <a:off x="6794941" y="6239435"/>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Textfeld 59">
            <a:extLst>
              <a:ext uri="{FF2B5EF4-FFF2-40B4-BE49-F238E27FC236}">
                <a16:creationId xmlns:a16="http://schemas.microsoft.com/office/drawing/2014/main" id="{B0C3745D-1569-4DC1-A419-A316877F064B}"/>
              </a:ext>
            </a:extLst>
          </p:cNvPr>
          <p:cNvSpPr txBox="1"/>
          <p:nvPr/>
        </p:nvSpPr>
        <p:spPr>
          <a:xfrm>
            <a:off x="2291180" y="3218307"/>
            <a:ext cx="1807353" cy="400110"/>
          </a:xfrm>
          <a:prstGeom prst="rect">
            <a:avLst/>
          </a:prstGeom>
          <a:noFill/>
        </p:spPr>
        <p:txBody>
          <a:bodyPr wrap="square" rtlCol="0">
            <a:spAutoFit/>
          </a:bodyPr>
          <a:lstStyle/>
          <a:p>
            <a:r>
              <a:rPr lang="de-DE" sz="2000" dirty="0"/>
              <a:t>Widerspruch</a:t>
            </a:r>
          </a:p>
        </p:txBody>
      </p:sp>
      <p:sp>
        <p:nvSpPr>
          <p:cNvPr id="61" name="Ellipse 60">
            <a:extLst>
              <a:ext uri="{FF2B5EF4-FFF2-40B4-BE49-F238E27FC236}">
                <a16:creationId xmlns:a16="http://schemas.microsoft.com/office/drawing/2014/main" id="{C1BC6DF5-6A8D-46D8-A597-B0E7110B3404}"/>
              </a:ext>
            </a:extLst>
          </p:cNvPr>
          <p:cNvSpPr/>
          <p:nvPr/>
        </p:nvSpPr>
        <p:spPr>
          <a:xfrm>
            <a:off x="3852862" y="3288882"/>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a:extLst>
              <a:ext uri="{FF2B5EF4-FFF2-40B4-BE49-F238E27FC236}">
                <a16:creationId xmlns:a16="http://schemas.microsoft.com/office/drawing/2014/main" id="{86383E1E-1ABF-5561-64D1-F3A4C123E5CC}"/>
              </a:ext>
            </a:extLst>
          </p:cNvPr>
          <p:cNvSpPr txBox="1"/>
          <p:nvPr/>
        </p:nvSpPr>
        <p:spPr>
          <a:xfrm>
            <a:off x="215169" y="347732"/>
            <a:ext cx="7452599" cy="1015663"/>
          </a:xfrm>
          <a:prstGeom prst="rect">
            <a:avLst/>
          </a:prstGeom>
          <a:noFill/>
        </p:spPr>
        <p:txBody>
          <a:bodyPr wrap="square" rtlCol="0">
            <a:spAutoFit/>
          </a:bodyPr>
          <a:lstStyle/>
          <a:p>
            <a:r>
              <a:rPr lang="de-DE" sz="3500" b="1" dirty="0">
                <a:solidFill>
                  <a:srgbClr val="2E75B6"/>
                </a:solidFill>
              </a:rPr>
              <a:t>Aufgaben</a:t>
            </a:r>
          </a:p>
          <a:p>
            <a:r>
              <a:rPr lang="de-DE" sz="2500" dirty="0">
                <a:solidFill>
                  <a:srgbClr val="2E75B6"/>
                </a:solidFill>
              </a:rPr>
              <a:t>Einzelfallarbeit nach § 10b Abs. 1 SGB VIII</a:t>
            </a:r>
          </a:p>
        </p:txBody>
      </p:sp>
      <p:sp>
        <p:nvSpPr>
          <p:cNvPr id="8" name="Textfeld 7">
            <a:extLst>
              <a:ext uri="{FF2B5EF4-FFF2-40B4-BE49-F238E27FC236}">
                <a16:creationId xmlns:a16="http://schemas.microsoft.com/office/drawing/2014/main" id="{12B06D2E-A459-EFDC-A594-5BB107680EA5}"/>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9" name="Datumsplatzhalter 108">
            <a:extLst>
              <a:ext uri="{FF2B5EF4-FFF2-40B4-BE49-F238E27FC236}">
                <a16:creationId xmlns:a16="http://schemas.microsoft.com/office/drawing/2014/main" id="{26C63CD8-EB96-8C59-9E82-9EA2CA89C62A}"/>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1" name="Foliennummernplatzhalter 109">
            <a:extLst>
              <a:ext uri="{FF2B5EF4-FFF2-40B4-BE49-F238E27FC236}">
                <a16:creationId xmlns:a16="http://schemas.microsoft.com/office/drawing/2014/main" id="{26401A31-188A-E6F2-7416-A7484E69F3C6}"/>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24</a:t>
            </a:fld>
            <a:endParaRPr lang="de-DE" dirty="0">
              <a:solidFill>
                <a:schemeClr val="bg1"/>
              </a:solidFill>
            </a:endParaRPr>
          </a:p>
        </p:txBody>
      </p:sp>
    </p:spTree>
    <p:extLst>
      <p:ext uri="{BB962C8B-B14F-4D97-AF65-F5344CB8AC3E}">
        <p14:creationId xmlns:p14="http://schemas.microsoft.com/office/powerpoint/2010/main" val="4108039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57691-A1AE-828C-93B6-E61739127EA3}"/>
            </a:ext>
          </a:extLst>
        </p:cNvPr>
        <p:cNvGrpSpPr/>
        <p:nvPr/>
      </p:nvGrpSpPr>
      <p:grpSpPr>
        <a:xfrm>
          <a:off x="0" y="0"/>
          <a:ext cx="0" cy="0"/>
          <a:chOff x="0" y="0"/>
          <a:chExt cx="0" cy="0"/>
        </a:xfrm>
      </p:grpSpPr>
      <p:sp>
        <p:nvSpPr>
          <p:cNvPr id="39" name="Rechteck 38">
            <a:extLst>
              <a:ext uri="{FF2B5EF4-FFF2-40B4-BE49-F238E27FC236}">
                <a16:creationId xmlns:a16="http://schemas.microsoft.com/office/drawing/2014/main" id="{C41B94F7-E1EE-3A2F-5CED-5B72E8D3F3DA}"/>
              </a:ext>
            </a:extLst>
          </p:cNvPr>
          <p:cNvSpPr/>
          <p:nvPr/>
        </p:nvSpPr>
        <p:spPr>
          <a:xfrm>
            <a:off x="847804" y="4974261"/>
            <a:ext cx="5897770" cy="741173"/>
          </a:xfrm>
          <a:prstGeom prst="rect">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AFEBA144-7FE1-2153-9EF1-95583B26CA7C}"/>
              </a:ext>
            </a:extLst>
          </p:cNvPr>
          <p:cNvSpPr txBox="1"/>
          <p:nvPr/>
        </p:nvSpPr>
        <p:spPr>
          <a:xfrm>
            <a:off x="255268" y="1695812"/>
            <a:ext cx="8736332" cy="3139321"/>
          </a:xfrm>
          <a:prstGeom prst="rect">
            <a:avLst/>
          </a:prstGeom>
          <a:noFill/>
        </p:spPr>
        <p:txBody>
          <a:bodyPr wrap="square" rtlCol="0">
            <a:spAutoFit/>
          </a:bodyPr>
          <a:lstStyle/>
          <a:p>
            <a:r>
              <a:rPr lang="de-DE" sz="2000" b="1" dirty="0">
                <a:solidFill>
                  <a:srgbClr val="2E75B6"/>
                </a:solidFill>
              </a:rPr>
              <a:t>Was heißt das </a:t>
            </a:r>
            <a:r>
              <a:rPr lang="de-DE" sz="2000" b="1" dirty="0">
                <a:solidFill>
                  <a:srgbClr val="00B050"/>
                </a:solidFill>
              </a:rPr>
              <a:t>konkret?</a:t>
            </a:r>
          </a:p>
          <a:p>
            <a:r>
              <a:rPr lang="de-DE" dirty="0"/>
              <a:t> </a:t>
            </a:r>
          </a:p>
          <a:p>
            <a:pPr marL="742950" lvl="1" indent="-285750">
              <a:buClr>
                <a:srgbClr val="2E75B6"/>
              </a:buClr>
              <a:buFont typeface="Wingdings" panose="05000000000000000000" pitchFamily="2" charset="2"/>
              <a:buChar char="§"/>
            </a:pPr>
            <a:r>
              <a:rPr lang="de-DE" sz="2000" dirty="0"/>
              <a:t>Vertrauens- und Kontaktperson</a:t>
            </a:r>
          </a:p>
          <a:p>
            <a:pPr marL="742950" lvl="1" indent="-285750">
              <a:buClr>
                <a:srgbClr val="2E75B6"/>
              </a:buClr>
              <a:buFont typeface="Wingdings" panose="05000000000000000000" pitchFamily="2" charset="2"/>
              <a:buChar char="§"/>
            </a:pPr>
            <a:r>
              <a:rPr lang="de-DE" sz="2000" dirty="0"/>
              <a:t>Psychosoziales Gesprächsangebot</a:t>
            </a:r>
          </a:p>
          <a:p>
            <a:pPr marL="742950" lvl="1" indent="-285750">
              <a:buClr>
                <a:srgbClr val="2E75B6"/>
              </a:buClr>
              <a:buFont typeface="Wingdings" panose="05000000000000000000" pitchFamily="2" charset="2"/>
              <a:buChar char="§"/>
            </a:pPr>
            <a:r>
              <a:rPr lang="de-DE" sz="2000" dirty="0"/>
              <a:t>Empowerment - Unterstützung bei der Wahrnehmung ihrer Rechte</a:t>
            </a:r>
          </a:p>
          <a:p>
            <a:pPr marL="742950" lvl="1" indent="-285750">
              <a:buClr>
                <a:srgbClr val="2E75B6"/>
              </a:buClr>
              <a:buFont typeface="Wingdings" panose="05000000000000000000" pitchFamily="2" charset="2"/>
              <a:buChar char="§"/>
            </a:pPr>
            <a:r>
              <a:rPr lang="de-DE" sz="2000" dirty="0"/>
              <a:t>Information über Leistungen, Ansprüche, Kontaktdaten</a:t>
            </a:r>
          </a:p>
          <a:p>
            <a:pPr marL="742950" lvl="1" indent="-285750">
              <a:buClr>
                <a:srgbClr val="2E75B6"/>
              </a:buClr>
              <a:buFont typeface="Wingdings" panose="05000000000000000000" pitchFamily="2" charset="2"/>
              <a:buChar char="§"/>
            </a:pPr>
            <a:r>
              <a:rPr lang="de-DE" sz="2000" dirty="0"/>
              <a:t>(Er-)Klärung von Verfahrensabläufen und Fachbegriffe</a:t>
            </a:r>
          </a:p>
          <a:p>
            <a:pPr marL="742950" lvl="1" indent="-285750">
              <a:buClr>
                <a:srgbClr val="2E75B6"/>
              </a:buClr>
              <a:buFont typeface="Wingdings" panose="05000000000000000000" pitchFamily="2" charset="2"/>
              <a:buChar char="§"/>
            </a:pPr>
            <a:r>
              <a:rPr lang="de-DE" sz="2000" dirty="0"/>
              <a:t>Hilfe bei Antragstellung</a:t>
            </a:r>
          </a:p>
          <a:p>
            <a:pPr marL="742950" lvl="1" indent="-285750">
              <a:buClr>
                <a:srgbClr val="2E75B6"/>
              </a:buClr>
              <a:buFont typeface="Wingdings" panose="05000000000000000000" pitchFamily="2" charset="2"/>
              <a:buChar char="§"/>
            </a:pPr>
            <a:r>
              <a:rPr lang="de-DE" sz="2000" dirty="0"/>
              <a:t>Begleitung zu schwierigen Gesprächen</a:t>
            </a:r>
          </a:p>
          <a:p>
            <a:pPr marL="742950" lvl="1" indent="-285750">
              <a:buClr>
                <a:srgbClr val="2E75B6"/>
              </a:buClr>
              <a:buFont typeface="Wingdings" panose="05000000000000000000" pitchFamily="2" charset="2"/>
              <a:buChar char="§"/>
            </a:pPr>
            <a:r>
              <a:rPr lang="de-DE" sz="2000" dirty="0"/>
              <a:t>Aufklärung über das Vorgehen bei Ablehnungsbescheide (Widerspruch)</a:t>
            </a:r>
          </a:p>
        </p:txBody>
      </p:sp>
      <p:sp>
        <p:nvSpPr>
          <p:cNvPr id="40" name="Textfeld 39">
            <a:extLst>
              <a:ext uri="{FF2B5EF4-FFF2-40B4-BE49-F238E27FC236}">
                <a16:creationId xmlns:a16="http://schemas.microsoft.com/office/drawing/2014/main" id="{F0165E7C-C2B6-CF35-3A6E-5D75078194D5}"/>
              </a:ext>
            </a:extLst>
          </p:cNvPr>
          <p:cNvSpPr txBox="1"/>
          <p:nvPr/>
        </p:nvSpPr>
        <p:spPr>
          <a:xfrm>
            <a:off x="1012148" y="5164941"/>
            <a:ext cx="7037569" cy="400110"/>
          </a:xfrm>
          <a:prstGeom prst="rect">
            <a:avLst/>
          </a:prstGeom>
          <a:noFill/>
        </p:spPr>
        <p:txBody>
          <a:bodyPr wrap="square" rtlCol="0">
            <a:spAutoFit/>
          </a:bodyPr>
          <a:lstStyle/>
          <a:p>
            <a:r>
              <a:rPr lang="de-DE" sz="2000" dirty="0"/>
              <a:t>= </a:t>
            </a:r>
            <a:r>
              <a:rPr lang="de-DE" sz="2000" b="1" dirty="0">
                <a:solidFill>
                  <a:srgbClr val="00B050"/>
                </a:solidFill>
              </a:rPr>
              <a:t>unabhängig</a:t>
            </a:r>
            <a:r>
              <a:rPr lang="de-DE" sz="2000" b="1" dirty="0">
                <a:solidFill>
                  <a:srgbClr val="32659A"/>
                </a:solidFill>
              </a:rPr>
              <a:t> </a:t>
            </a:r>
            <a:r>
              <a:rPr lang="de-DE" sz="2000" b="1" dirty="0">
                <a:solidFill>
                  <a:srgbClr val="2E75B6"/>
                </a:solidFill>
              </a:rPr>
              <a:t>und fachlich </a:t>
            </a:r>
            <a:r>
              <a:rPr lang="de-DE" sz="2000" b="1" dirty="0">
                <a:solidFill>
                  <a:srgbClr val="00B050"/>
                </a:solidFill>
              </a:rPr>
              <a:t>weisungsungebunden</a:t>
            </a:r>
            <a:r>
              <a:rPr lang="de-DE" sz="2000" b="1" dirty="0">
                <a:solidFill>
                  <a:srgbClr val="32659A"/>
                </a:solidFill>
              </a:rPr>
              <a:t>.</a:t>
            </a:r>
          </a:p>
        </p:txBody>
      </p:sp>
      <p:sp>
        <p:nvSpPr>
          <p:cNvPr id="3" name="L-Form 2">
            <a:extLst>
              <a:ext uri="{FF2B5EF4-FFF2-40B4-BE49-F238E27FC236}">
                <a16:creationId xmlns:a16="http://schemas.microsoft.com/office/drawing/2014/main" id="{13CD67AC-82C2-750B-8592-32BDF651BF49}"/>
              </a:ext>
            </a:extLst>
          </p:cNvPr>
          <p:cNvSpPr/>
          <p:nvPr/>
        </p:nvSpPr>
        <p:spPr>
          <a:xfrm rot="19279818">
            <a:off x="3041350" y="1660108"/>
            <a:ext cx="503727" cy="227469"/>
          </a:xfrm>
          <a:prstGeom prst="corne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AB575F6-ABF9-8D5C-B905-E2FF6D5BFEB8}"/>
              </a:ext>
            </a:extLst>
          </p:cNvPr>
          <p:cNvSpPr txBox="1"/>
          <p:nvPr/>
        </p:nvSpPr>
        <p:spPr>
          <a:xfrm>
            <a:off x="215169" y="347732"/>
            <a:ext cx="7452599" cy="1015663"/>
          </a:xfrm>
          <a:prstGeom prst="rect">
            <a:avLst/>
          </a:prstGeom>
          <a:noFill/>
        </p:spPr>
        <p:txBody>
          <a:bodyPr wrap="square" rtlCol="0">
            <a:spAutoFit/>
          </a:bodyPr>
          <a:lstStyle/>
          <a:p>
            <a:r>
              <a:rPr lang="de-DE" sz="3500" b="1" dirty="0">
                <a:solidFill>
                  <a:srgbClr val="2E75B6"/>
                </a:solidFill>
              </a:rPr>
              <a:t>Aufgaben</a:t>
            </a:r>
          </a:p>
          <a:p>
            <a:r>
              <a:rPr lang="de-DE" sz="2500" dirty="0">
                <a:solidFill>
                  <a:srgbClr val="2E75B6"/>
                </a:solidFill>
              </a:rPr>
              <a:t>Einzelfallarbeit nach § 10b Abs. 1 SGB VIII</a:t>
            </a:r>
          </a:p>
        </p:txBody>
      </p:sp>
      <p:sp>
        <p:nvSpPr>
          <p:cNvPr id="15" name="Textfeld 14">
            <a:extLst>
              <a:ext uri="{FF2B5EF4-FFF2-40B4-BE49-F238E27FC236}">
                <a16:creationId xmlns:a16="http://schemas.microsoft.com/office/drawing/2014/main" id="{ED57ED94-B9A2-B34F-BFF7-FEA3D3EF85B9}"/>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6" name="Datumsplatzhalter 108">
            <a:extLst>
              <a:ext uri="{FF2B5EF4-FFF2-40B4-BE49-F238E27FC236}">
                <a16:creationId xmlns:a16="http://schemas.microsoft.com/office/drawing/2014/main" id="{B2F4D5DC-8B26-79A0-B49F-D6483F3D4648}"/>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20" name="Foliennummernplatzhalter 109">
            <a:extLst>
              <a:ext uri="{FF2B5EF4-FFF2-40B4-BE49-F238E27FC236}">
                <a16:creationId xmlns:a16="http://schemas.microsoft.com/office/drawing/2014/main" id="{88BA8243-CEC0-6EED-D457-19B5C866EF41}"/>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25</a:t>
            </a:fld>
            <a:endParaRPr lang="de-DE" dirty="0">
              <a:solidFill>
                <a:schemeClr val="bg1"/>
              </a:solidFill>
            </a:endParaRPr>
          </a:p>
        </p:txBody>
      </p:sp>
      <p:pic>
        <p:nvPicPr>
          <p:cNvPr id="25" name="Grafik 24">
            <a:extLst>
              <a:ext uri="{FF2B5EF4-FFF2-40B4-BE49-F238E27FC236}">
                <a16:creationId xmlns:a16="http://schemas.microsoft.com/office/drawing/2014/main" id="{5F0F8A47-B07F-3B9B-06A5-4D6E480657A5}"/>
              </a:ext>
            </a:extLst>
          </p:cNvPr>
          <p:cNvPicPr>
            <a:picLocks noChangeAspect="1"/>
          </p:cNvPicPr>
          <p:nvPr/>
        </p:nvPicPr>
        <p:blipFill>
          <a:blip r:embed="rId2">
            <a:extLst>
              <a:ext uri="{28A0092B-C50C-407E-A947-70E740481C1C}">
                <a14:useLocalDpi xmlns:a14="http://schemas.microsoft.com/office/drawing/2010/main" val="0"/>
              </a:ext>
            </a:extLst>
          </a:blip>
          <a:srcRect l="35198" t="29902" r="32087" b="21344"/>
          <a:stretch>
            <a:fillRect/>
          </a:stretch>
        </p:blipFill>
        <p:spPr>
          <a:xfrm flipH="1">
            <a:off x="10583332" y="3635937"/>
            <a:ext cx="1512374" cy="2900166"/>
          </a:xfrm>
          <a:prstGeom prst="rect">
            <a:avLst/>
          </a:prstGeom>
        </p:spPr>
      </p:pic>
    </p:spTree>
    <p:extLst>
      <p:ext uri="{BB962C8B-B14F-4D97-AF65-F5344CB8AC3E}">
        <p14:creationId xmlns:p14="http://schemas.microsoft.com/office/powerpoint/2010/main" val="2321003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03FA60FA-B336-4A28-AD1A-A8F464B02873}"/>
              </a:ext>
            </a:extLst>
          </p:cNvPr>
          <p:cNvSpPr/>
          <p:nvPr/>
        </p:nvSpPr>
        <p:spPr>
          <a:xfrm>
            <a:off x="847803" y="4629490"/>
            <a:ext cx="7681599" cy="741173"/>
          </a:xfrm>
          <a:prstGeom prst="rect">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906C45F0-8708-4CBE-BED2-F5EC2732A4FC}"/>
              </a:ext>
            </a:extLst>
          </p:cNvPr>
          <p:cNvSpPr txBox="1"/>
          <p:nvPr/>
        </p:nvSpPr>
        <p:spPr>
          <a:xfrm>
            <a:off x="464697" y="4820170"/>
            <a:ext cx="8551407" cy="369332"/>
          </a:xfrm>
          <a:prstGeom prst="rect">
            <a:avLst/>
          </a:prstGeom>
          <a:noFill/>
        </p:spPr>
        <p:txBody>
          <a:bodyPr wrap="square" rtlCol="0">
            <a:spAutoFit/>
          </a:bodyPr>
          <a:lstStyle/>
          <a:p>
            <a:pPr lvl="1">
              <a:buClr>
                <a:srgbClr val="32659A"/>
              </a:buClr>
            </a:pPr>
            <a:r>
              <a:rPr lang="de-DE" dirty="0"/>
              <a:t>Der</a:t>
            </a:r>
            <a:r>
              <a:rPr lang="de-DE" b="1" dirty="0">
                <a:solidFill>
                  <a:srgbClr val="2E75B6"/>
                </a:solidFill>
              </a:rPr>
              <a:t> Austausch </a:t>
            </a:r>
            <a:r>
              <a:rPr lang="de-DE" dirty="0"/>
              <a:t>mit anderen Stellen erfolgt nur mit </a:t>
            </a:r>
            <a:r>
              <a:rPr lang="de-DE" b="1" dirty="0">
                <a:solidFill>
                  <a:srgbClr val="2E75B6"/>
                </a:solidFill>
              </a:rPr>
              <a:t>Schweigepflichtentbindung</a:t>
            </a:r>
            <a:r>
              <a:rPr lang="de-DE" dirty="0"/>
              <a:t>!</a:t>
            </a:r>
          </a:p>
        </p:txBody>
      </p:sp>
      <p:sp>
        <p:nvSpPr>
          <p:cNvPr id="2" name="Textfeld 1">
            <a:extLst>
              <a:ext uri="{FF2B5EF4-FFF2-40B4-BE49-F238E27FC236}">
                <a16:creationId xmlns:a16="http://schemas.microsoft.com/office/drawing/2014/main" id="{F59626D5-F5B6-4321-9228-2E2D77C09E85}"/>
              </a:ext>
            </a:extLst>
          </p:cNvPr>
          <p:cNvSpPr txBox="1"/>
          <p:nvPr/>
        </p:nvSpPr>
        <p:spPr>
          <a:xfrm>
            <a:off x="255268" y="1693385"/>
            <a:ext cx="10869932" cy="2523768"/>
          </a:xfrm>
          <a:prstGeom prst="rect">
            <a:avLst/>
          </a:prstGeom>
          <a:noFill/>
        </p:spPr>
        <p:txBody>
          <a:bodyPr wrap="square" rtlCol="0">
            <a:spAutoFit/>
          </a:bodyPr>
          <a:lstStyle/>
          <a:p>
            <a:r>
              <a:rPr lang="de-DE" sz="2000" b="1" dirty="0">
                <a:solidFill>
                  <a:srgbClr val="2E75B6"/>
                </a:solidFill>
              </a:rPr>
              <a:t>Was heißt das </a:t>
            </a:r>
            <a:r>
              <a:rPr lang="de-DE" sz="2000" b="1" dirty="0">
                <a:solidFill>
                  <a:srgbClr val="C00000"/>
                </a:solidFill>
              </a:rPr>
              <a:t>nicht?</a:t>
            </a:r>
          </a:p>
          <a:p>
            <a:endParaRPr lang="de-DE" dirty="0"/>
          </a:p>
          <a:p>
            <a:pPr marL="742950" lvl="1" indent="-285750">
              <a:buClr>
                <a:srgbClr val="2E75B6"/>
              </a:buClr>
              <a:buFont typeface="Wingdings" panose="05000000000000000000" pitchFamily="2" charset="2"/>
              <a:buChar char="§"/>
            </a:pPr>
            <a:r>
              <a:rPr lang="de-DE" sz="2000" dirty="0"/>
              <a:t>Umfangreiche Bedarfsermittlung</a:t>
            </a:r>
          </a:p>
          <a:p>
            <a:pPr marL="742950" lvl="1" indent="-285750">
              <a:buClr>
                <a:srgbClr val="2E75B6"/>
              </a:buClr>
              <a:buFont typeface="Wingdings" panose="05000000000000000000" pitchFamily="2" charset="2"/>
              <a:buChar char="§"/>
            </a:pPr>
            <a:r>
              <a:rPr lang="de-DE" sz="2000" dirty="0"/>
              <a:t>Beteiligung an diagnostischen Stellungnahmen</a:t>
            </a:r>
          </a:p>
          <a:p>
            <a:pPr marL="742950" lvl="1" indent="-285750">
              <a:buClr>
                <a:srgbClr val="2E75B6"/>
              </a:buClr>
              <a:buFont typeface="Wingdings" panose="05000000000000000000" pitchFamily="2" charset="2"/>
              <a:buChar char="§"/>
            </a:pPr>
            <a:r>
              <a:rPr lang="de-DE" sz="2000" dirty="0"/>
              <a:t>Rechtliche Vertretungsfunktion</a:t>
            </a:r>
          </a:p>
          <a:p>
            <a:pPr marL="742950" lvl="1" indent="-285750">
              <a:buClr>
                <a:srgbClr val="2E75B6"/>
              </a:buClr>
              <a:buFont typeface="Wingdings" panose="05000000000000000000" pitchFamily="2" charset="2"/>
              <a:buChar char="§"/>
            </a:pPr>
            <a:r>
              <a:rPr lang="de-DE" sz="2000" dirty="0"/>
              <a:t>Kein Ersatz für den Rechtsbeistand im gerichtlichen Verfahren</a:t>
            </a:r>
          </a:p>
          <a:p>
            <a:pPr marL="742950" lvl="1" indent="-285750">
              <a:buClr>
                <a:srgbClr val="2E75B6"/>
              </a:buClr>
              <a:buFont typeface="Wingdings" panose="05000000000000000000" pitchFamily="2" charset="2"/>
              <a:buChar char="§"/>
            </a:pPr>
            <a:r>
              <a:rPr lang="de-DE" sz="2000" dirty="0"/>
              <a:t>Kein Kontrollauftrag nach § 8a SGB VIII</a:t>
            </a:r>
          </a:p>
          <a:p>
            <a:pPr marL="742950" lvl="1" indent="-285750">
              <a:buClr>
                <a:srgbClr val="2E75B6"/>
              </a:buClr>
              <a:buFont typeface="Wingdings" panose="05000000000000000000" pitchFamily="2" charset="2"/>
              <a:buChar char="§"/>
            </a:pPr>
            <a:r>
              <a:rPr lang="de-DE" sz="2000" dirty="0"/>
              <a:t>Keine allumfassende Expertise für alle Sozialgesetzbücher: Fokus auf SGB VIII und SGB IX Teil II</a:t>
            </a:r>
          </a:p>
        </p:txBody>
      </p:sp>
      <p:sp>
        <p:nvSpPr>
          <p:cNvPr id="4" name="Multiplikationszeichen 3">
            <a:extLst>
              <a:ext uri="{FF2B5EF4-FFF2-40B4-BE49-F238E27FC236}">
                <a16:creationId xmlns:a16="http://schemas.microsoft.com/office/drawing/2014/main" id="{F047BFDC-232F-4561-A3E8-F69D54A9F14C}"/>
              </a:ext>
            </a:extLst>
          </p:cNvPr>
          <p:cNvSpPr/>
          <p:nvPr/>
        </p:nvSpPr>
        <p:spPr>
          <a:xfrm>
            <a:off x="2588440" y="1658592"/>
            <a:ext cx="535422" cy="469943"/>
          </a:xfrm>
          <a:prstGeom prst="mathMultiply">
            <a:avLst>
              <a:gd name="adj1" fmla="val 15361"/>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AFAA48AA-1F7E-60F8-350D-AF8B8DDEDC6D}"/>
              </a:ext>
            </a:extLst>
          </p:cNvPr>
          <p:cNvSpPr txBox="1"/>
          <p:nvPr/>
        </p:nvSpPr>
        <p:spPr>
          <a:xfrm>
            <a:off x="215169" y="347732"/>
            <a:ext cx="7452599" cy="1015663"/>
          </a:xfrm>
          <a:prstGeom prst="rect">
            <a:avLst/>
          </a:prstGeom>
          <a:noFill/>
        </p:spPr>
        <p:txBody>
          <a:bodyPr wrap="square" rtlCol="0">
            <a:spAutoFit/>
          </a:bodyPr>
          <a:lstStyle/>
          <a:p>
            <a:r>
              <a:rPr lang="de-DE" sz="3500" b="1" dirty="0">
                <a:solidFill>
                  <a:srgbClr val="2E75B6"/>
                </a:solidFill>
              </a:rPr>
              <a:t>Aufgaben</a:t>
            </a:r>
          </a:p>
          <a:p>
            <a:r>
              <a:rPr lang="de-DE" sz="2500" dirty="0">
                <a:solidFill>
                  <a:srgbClr val="2E75B6"/>
                </a:solidFill>
              </a:rPr>
              <a:t>Einzelfallarbeit nach § 10b Abs. 1 SGB VIII</a:t>
            </a:r>
          </a:p>
        </p:txBody>
      </p:sp>
      <p:sp>
        <p:nvSpPr>
          <p:cNvPr id="15" name="Textfeld 14">
            <a:extLst>
              <a:ext uri="{FF2B5EF4-FFF2-40B4-BE49-F238E27FC236}">
                <a16:creationId xmlns:a16="http://schemas.microsoft.com/office/drawing/2014/main" id="{E44C1E40-9257-AC8E-8FE0-1B472B611DCA}"/>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6" name="Datumsplatzhalter 108">
            <a:extLst>
              <a:ext uri="{FF2B5EF4-FFF2-40B4-BE49-F238E27FC236}">
                <a16:creationId xmlns:a16="http://schemas.microsoft.com/office/drawing/2014/main" id="{8FB37297-6589-B3CD-CF63-F0FDAF63CA0F}"/>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20" name="Foliennummernplatzhalter 109">
            <a:extLst>
              <a:ext uri="{FF2B5EF4-FFF2-40B4-BE49-F238E27FC236}">
                <a16:creationId xmlns:a16="http://schemas.microsoft.com/office/drawing/2014/main" id="{09B8A383-C697-3DF6-E381-9571A1132678}"/>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26</a:t>
            </a:fld>
            <a:endParaRPr lang="de-DE" dirty="0">
              <a:solidFill>
                <a:schemeClr val="bg1"/>
              </a:solidFill>
            </a:endParaRPr>
          </a:p>
        </p:txBody>
      </p:sp>
      <p:pic>
        <p:nvPicPr>
          <p:cNvPr id="23" name="Grafik 22">
            <a:extLst>
              <a:ext uri="{FF2B5EF4-FFF2-40B4-BE49-F238E27FC236}">
                <a16:creationId xmlns:a16="http://schemas.microsoft.com/office/drawing/2014/main" id="{A0CC6985-549D-7037-B3B3-C548EDA7B90A}"/>
              </a:ext>
            </a:extLst>
          </p:cNvPr>
          <p:cNvPicPr>
            <a:picLocks noChangeAspect="1"/>
          </p:cNvPicPr>
          <p:nvPr/>
        </p:nvPicPr>
        <p:blipFill>
          <a:blip r:embed="rId2">
            <a:extLst>
              <a:ext uri="{28A0092B-C50C-407E-A947-70E740481C1C}">
                <a14:useLocalDpi xmlns:a14="http://schemas.microsoft.com/office/drawing/2010/main" val="0"/>
              </a:ext>
            </a:extLst>
          </a:blip>
          <a:srcRect l="35185" t="31037" r="32551" b="19733"/>
          <a:stretch>
            <a:fillRect/>
          </a:stretch>
        </p:blipFill>
        <p:spPr>
          <a:xfrm flipH="1">
            <a:off x="10583332" y="3895399"/>
            <a:ext cx="1416081" cy="2660936"/>
          </a:xfrm>
          <a:prstGeom prst="rect">
            <a:avLst/>
          </a:prstGeom>
        </p:spPr>
      </p:pic>
    </p:spTree>
    <p:extLst>
      <p:ext uri="{BB962C8B-B14F-4D97-AF65-F5344CB8AC3E}">
        <p14:creationId xmlns:p14="http://schemas.microsoft.com/office/powerpoint/2010/main" val="2797355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3EB85-6B20-9875-E376-FC092D6A1BA7}"/>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57645318-5839-73C6-11F0-B76ED24C1D2E}"/>
              </a:ext>
            </a:extLst>
          </p:cNvPr>
          <p:cNvSpPr txBox="1"/>
          <p:nvPr/>
        </p:nvSpPr>
        <p:spPr>
          <a:xfrm>
            <a:off x="255268" y="1695812"/>
            <a:ext cx="7944352" cy="2215991"/>
          </a:xfrm>
          <a:prstGeom prst="rect">
            <a:avLst/>
          </a:prstGeom>
          <a:noFill/>
        </p:spPr>
        <p:txBody>
          <a:bodyPr wrap="square" rtlCol="0">
            <a:spAutoFit/>
          </a:bodyPr>
          <a:lstStyle/>
          <a:p>
            <a:r>
              <a:rPr lang="de-DE" sz="2000" b="1" dirty="0">
                <a:solidFill>
                  <a:srgbClr val="2E75B6"/>
                </a:solidFill>
              </a:rPr>
              <a:t>Wo finden die Termine statt?</a:t>
            </a:r>
            <a:endParaRPr lang="de-DE" sz="2000" b="1" dirty="0">
              <a:solidFill>
                <a:srgbClr val="00B050"/>
              </a:solidFill>
            </a:endParaRPr>
          </a:p>
          <a:p>
            <a:r>
              <a:rPr lang="de-DE" dirty="0"/>
              <a:t> </a:t>
            </a:r>
          </a:p>
          <a:p>
            <a:pPr marL="742950" lvl="1" indent="-285750">
              <a:buClr>
                <a:srgbClr val="2E75B6"/>
              </a:buClr>
              <a:buFont typeface="Wingdings" panose="05000000000000000000" pitchFamily="2" charset="2"/>
              <a:buChar char="§"/>
            </a:pPr>
            <a:r>
              <a:rPr lang="de-DE" sz="2000" dirty="0"/>
              <a:t>Am Telefon </a:t>
            </a:r>
          </a:p>
          <a:p>
            <a:pPr marL="742950" lvl="1" indent="-285750">
              <a:buClr>
                <a:srgbClr val="2E75B6"/>
              </a:buClr>
              <a:buFont typeface="Wingdings" panose="05000000000000000000" pitchFamily="2" charset="2"/>
              <a:buChar char="§"/>
            </a:pPr>
            <a:r>
              <a:rPr lang="de-DE" sz="2000" dirty="0"/>
              <a:t>Online</a:t>
            </a:r>
          </a:p>
          <a:p>
            <a:pPr marL="742950" lvl="1" indent="-285750">
              <a:buClr>
                <a:srgbClr val="2E75B6"/>
              </a:buClr>
              <a:buFont typeface="Wingdings" panose="05000000000000000000" pitchFamily="2" charset="2"/>
              <a:buChar char="§"/>
            </a:pPr>
            <a:r>
              <a:rPr lang="de-DE" sz="2000" dirty="0"/>
              <a:t>In Einrichtungen</a:t>
            </a:r>
          </a:p>
          <a:p>
            <a:pPr marL="742950" lvl="1" indent="-285750">
              <a:buClr>
                <a:srgbClr val="2E75B6"/>
              </a:buClr>
              <a:buFont typeface="Wingdings" panose="05000000000000000000" pitchFamily="2" charset="2"/>
              <a:buChar char="§"/>
            </a:pPr>
            <a:r>
              <a:rPr lang="de-DE" sz="2000" dirty="0"/>
              <a:t>Im Amt</a:t>
            </a:r>
          </a:p>
          <a:p>
            <a:pPr marL="742950" lvl="1" indent="-285750">
              <a:buClr>
                <a:srgbClr val="2E75B6"/>
              </a:buClr>
              <a:buFont typeface="Wingdings" panose="05000000000000000000" pitchFamily="2" charset="2"/>
              <a:buChar char="§"/>
            </a:pPr>
            <a:r>
              <a:rPr lang="de-DE" sz="2000" dirty="0"/>
              <a:t>Am Ort Ihrer Wahl</a:t>
            </a:r>
          </a:p>
        </p:txBody>
      </p:sp>
      <p:sp>
        <p:nvSpPr>
          <p:cNvPr id="8" name="Textfeld 7">
            <a:extLst>
              <a:ext uri="{FF2B5EF4-FFF2-40B4-BE49-F238E27FC236}">
                <a16:creationId xmlns:a16="http://schemas.microsoft.com/office/drawing/2014/main" id="{E86F905A-0F48-9FF4-08EA-0D70B4E4D46A}"/>
              </a:ext>
            </a:extLst>
          </p:cNvPr>
          <p:cNvSpPr txBox="1"/>
          <p:nvPr/>
        </p:nvSpPr>
        <p:spPr>
          <a:xfrm>
            <a:off x="215169" y="347732"/>
            <a:ext cx="7452599" cy="1015663"/>
          </a:xfrm>
          <a:prstGeom prst="rect">
            <a:avLst/>
          </a:prstGeom>
          <a:noFill/>
        </p:spPr>
        <p:txBody>
          <a:bodyPr wrap="square" rtlCol="0">
            <a:spAutoFit/>
          </a:bodyPr>
          <a:lstStyle/>
          <a:p>
            <a:r>
              <a:rPr lang="de-DE" sz="3500" b="1" dirty="0">
                <a:solidFill>
                  <a:srgbClr val="2E75B6"/>
                </a:solidFill>
              </a:rPr>
              <a:t>Aufgaben</a:t>
            </a:r>
          </a:p>
          <a:p>
            <a:r>
              <a:rPr lang="de-DE" sz="2500" dirty="0">
                <a:solidFill>
                  <a:srgbClr val="2E75B6"/>
                </a:solidFill>
              </a:rPr>
              <a:t>Einzelfallarbeit nach § 10b Abs. 1 SGB VIII</a:t>
            </a:r>
          </a:p>
        </p:txBody>
      </p:sp>
      <p:sp>
        <p:nvSpPr>
          <p:cNvPr id="15" name="Textfeld 14">
            <a:extLst>
              <a:ext uri="{FF2B5EF4-FFF2-40B4-BE49-F238E27FC236}">
                <a16:creationId xmlns:a16="http://schemas.microsoft.com/office/drawing/2014/main" id="{BF294E2F-1D4C-526C-552C-6029ED27E8D8}"/>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6" name="Datumsplatzhalter 108">
            <a:extLst>
              <a:ext uri="{FF2B5EF4-FFF2-40B4-BE49-F238E27FC236}">
                <a16:creationId xmlns:a16="http://schemas.microsoft.com/office/drawing/2014/main" id="{8D6E4857-5325-35BC-B8E3-1A642EDCF816}"/>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20" name="Foliennummernplatzhalter 109">
            <a:extLst>
              <a:ext uri="{FF2B5EF4-FFF2-40B4-BE49-F238E27FC236}">
                <a16:creationId xmlns:a16="http://schemas.microsoft.com/office/drawing/2014/main" id="{F360B87E-AE71-5B38-396A-8343ABD8BFF9}"/>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27</a:t>
            </a:fld>
            <a:endParaRPr lang="de-DE" dirty="0">
              <a:solidFill>
                <a:schemeClr val="bg1"/>
              </a:solidFill>
            </a:endParaRPr>
          </a:p>
        </p:txBody>
      </p:sp>
      <p:sp>
        <p:nvSpPr>
          <p:cNvPr id="2" name="Rechteck 1">
            <a:extLst>
              <a:ext uri="{FF2B5EF4-FFF2-40B4-BE49-F238E27FC236}">
                <a16:creationId xmlns:a16="http://schemas.microsoft.com/office/drawing/2014/main" id="{534B2321-34A0-5B19-1683-09EDC487B0CB}"/>
              </a:ext>
            </a:extLst>
          </p:cNvPr>
          <p:cNvSpPr/>
          <p:nvPr/>
        </p:nvSpPr>
        <p:spPr>
          <a:xfrm>
            <a:off x="847803" y="4629490"/>
            <a:ext cx="7681599" cy="741173"/>
          </a:xfrm>
          <a:prstGeom prst="rect">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3F6F7D68-1F5A-EF4E-3418-8453FB1F6E90}"/>
              </a:ext>
            </a:extLst>
          </p:cNvPr>
          <p:cNvSpPr txBox="1"/>
          <p:nvPr/>
        </p:nvSpPr>
        <p:spPr>
          <a:xfrm>
            <a:off x="464697" y="4820170"/>
            <a:ext cx="8551407" cy="400110"/>
          </a:xfrm>
          <a:prstGeom prst="rect">
            <a:avLst/>
          </a:prstGeom>
          <a:noFill/>
        </p:spPr>
        <p:txBody>
          <a:bodyPr wrap="square" rtlCol="0">
            <a:spAutoFit/>
          </a:bodyPr>
          <a:lstStyle/>
          <a:p>
            <a:pPr lvl="1">
              <a:buClr>
                <a:srgbClr val="32659A"/>
              </a:buClr>
            </a:pPr>
            <a:r>
              <a:rPr lang="de-DE" sz="2000" dirty="0"/>
              <a:t>Gerne kann zu Terminen eine </a:t>
            </a:r>
            <a:r>
              <a:rPr lang="de-DE" sz="2000" b="1" dirty="0">
                <a:solidFill>
                  <a:srgbClr val="2E75B6"/>
                </a:solidFill>
              </a:rPr>
              <a:t>Vertrauensperson</a:t>
            </a:r>
            <a:r>
              <a:rPr lang="de-DE" sz="2000" dirty="0"/>
              <a:t> mitgebracht werden.</a:t>
            </a:r>
          </a:p>
        </p:txBody>
      </p:sp>
      <p:pic>
        <p:nvPicPr>
          <p:cNvPr id="6" name="Grafik 5">
            <a:extLst>
              <a:ext uri="{FF2B5EF4-FFF2-40B4-BE49-F238E27FC236}">
                <a16:creationId xmlns:a16="http://schemas.microsoft.com/office/drawing/2014/main" id="{94585CB4-F5CA-46F8-2284-B16402642BB9}"/>
              </a:ext>
            </a:extLst>
          </p:cNvPr>
          <p:cNvPicPr>
            <a:picLocks noChangeAspect="1"/>
          </p:cNvPicPr>
          <p:nvPr/>
        </p:nvPicPr>
        <p:blipFill>
          <a:blip r:embed="rId2" cstate="hqprint">
            <a:extLst>
              <a:ext uri="{28A0092B-C50C-407E-A947-70E740481C1C}">
                <a14:useLocalDpi xmlns:a14="http://schemas.microsoft.com/office/drawing/2010/main" val="0"/>
              </a:ext>
            </a:extLst>
          </a:blip>
          <a:srcRect l="37654" t="24692" r="11975" b="21687"/>
          <a:stretch>
            <a:fillRect/>
          </a:stretch>
        </p:blipFill>
        <p:spPr>
          <a:xfrm flipH="1">
            <a:off x="9695725" y="3375499"/>
            <a:ext cx="2135551" cy="2960230"/>
          </a:xfrm>
          <a:prstGeom prst="rect">
            <a:avLst/>
          </a:prstGeom>
        </p:spPr>
      </p:pic>
    </p:spTree>
    <p:extLst>
      <p:ext uri="{BB962C8B-B14F-4D97-AF65-F5344CB8AC3E}">
        <p14:creationId xmlns:p14="http://schemas.microsoft.com/office/powerpoint/2010/main" val="3448876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4064922" y="182830"/>
            <a:ext cx="5910679" cy="45942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Erstkontakt durch</a:t>
            </a:r>
          </a:p>
          <a:p>
            <a:pPr algn="ctr"/>
            <a:r>
              <a:rPr lang="de-DE" sz="1200" b="1" dirty="0"/>
              <a:t>Junger Mensch – Eltern – Gesetzliche Vertretung - Erziehungsberechtigte</a:t>
            </a:r>
          </a:p>
        </p:txBody>
      </p:sp>
      <p:sp>
        <p:nvSpPr>
          <p:cNvPr id="3" name="Abgerundetes Rechteck 2"/>
          <p:cNvSpPr/>
          <p:nvPr/>
        </p:nvSpPr>
        <p:spPr>
          <a:xfrm>
            <a:off x="4064923" y="650046"/>
            <a:ext cx="5910679" cy="27005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4221965" y="653044"/>
            <a:ext cx="582211" cy="276999"/>
          </a:xfrm>
          <a:prstGeom prst="rect">
            <a:avLst/>
          </a:prstGeom>
          <a:noFill/>
        </p:spPr>
        <p:txBody>
          <a:bodyPr wrap="none" rtlCol="0">
            <a:spAutoFit/>
          </a:bodyPr>
          <a:lstStyle/>
          <a:p>
            <a:r>
              <a:rPr lang="de-DE" sz="1200" dirty="0"/>
              <a:t>E-Mail</a:t>
            </a:r>
          </a:p>
        </p:txBody>
      </p:sp>
      <p:sp>
        <p:nvSpPr>
          <p:cNvPr id="5" name="Textfeld 4"/>
          <p:cNvSpPr txBox="1"/>
          <p:nvPr/>
        </p:nvSpPr>
        <p:spPr>
          <a:xfrm>
            <a:off x="6740782" y="653044"/>
            <a:ext cx="639342" cy="276999"/>
          </a:xfrm>
          <a:prstGeom prst="rect">
            <a:avLst/>
          </a:prstGeom>
          <a:noFill/>
        </p:spPr>
        <p:txBody>
          <a:bodyPr wrap="none" rtlCol="0">
            <a:spAutoFit/>
          </a:bodyPr>
          <a:lstStyle/>
          <a:p>
            <a:r>
              <a:rPr lang="de-DE" sz="1200" dirty="0"/>
              <a:t>Telefon</a:t>
            </a:r>
          </a:p>
        </p:txBody>
      </p:sp>
      <p:sp>
        <p:nvSpPr>
          <p:cNvPr id="6" name="Textfeld 5"/>
          <p:cNvSpPr txBox="1"/>
          <p:nvPr/>
        </p:nvSpPr>
        <p:spPr>
          <a:xfrm>
            <a:off x="9181007" y="650120"/>
            <a:ext cx="688907" cy="276999"/>
          </a:xfrm>
          <a:prstGeom prst="rect">
            <a:avLst/>
          </a:prstGeom>
          <a:noFill/>
        </p:spPr>
        <p:txBody>
          <a:bodyPr wrap="none" rtlCol="0">
            <a:spAutoFit/>
          </a:bodyPr>
          <a:lstStyle/>
          <a:p>
            <a:r>
              <a:rPr lang="de-DE" sz="1200" dirty="0"/>
              <a:t>Internet</a:t>
            </a:r>
          </a:p>
        </p:txBody>
      </p:sp>
      <p:sp>
        <p:nvSpPr>
          <p:cNvPr id="7" name="Pfeil nach unten 6"/>
          <p:cNvSpPr/>
          <p:nvPr/>
        </p:nvSpPr>
        <p:spPr>
          <a:xfrm>
            <a:off x="6925032" y="941228"/>
            <a:ext cx="242316" cy="309336"/>
          </a:xfrm>
          <a:prstGeom prst="downArrow">
            <a:avLst/>
          </a:prstGeom>
          <a:solidFill>
            <a:schemeClr val="accent2"/>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 name="Abgerundetes Rechteck 7"/>
          <p:cNvSpPr/>
          <p:nvPr/>
        </p:nvSpPr>
        <p:spPr>
          <a:xfrm>
            <a:off x="4064923" y="1313194"/>
            <a:ext cx="5910679" cy="265362"/>
          </a:xfrm>
          <a:prstGeom prst="roundRect">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200" b="1" dirty="0">
                <a:solidFill>
                  <a:schemeClr val="bg1"/>
                </a:solidFill>
              </a:rPr>
              <a:t>Konkretes Anliegen?</a:t>
            </a:r>
          </a:p>
        </p:txBody>
      </p:sp>
      <p:sp>
        <p:nvSpPr>
          <p:cNvPr id="9" name="Textfeld 8"/>
          <p:cNvSpPr txBox="1"/>
          <p:nvPr/>
        </p:nvSpPr>
        <p:spPr>
          <a:xfrm>
            <a:off x="6925032" y="948585"/>
            <a:ext cx="790185" cy="276999"/>
          </a:xfrm>
          <a:prstGeom prst="rect">
            <a:avLst/>
          </a:prstGeom>
          <a:noFill/>
        </p:spPr>
        <p:txBody>
          <a:bodyPr wrap="square" rtlCol="0">
            <a:spAutoFit/>
          </a:bodyPr>
          <a:lstStyle/>
          <a:p>
            <a:r>
              <a:rPr lang="de-DE" sz="1200" b="1" dirty="0">
                <a:solidFill>
                  <a:schemeClr val="bg1"/>
                </a:solidFill>
              </a:rPr>
              <a:t>1</a:t>
            </a:r>
          </a:p>
        </p:txBody>
      </p:sp>
      <p:sp>
        <p:nvSpPr>
          <p:cNvPr id="12" name="Textfeld 11"/>
          <p:cNvSpPr txBox="1"/>
          <p:nvPr/>
        </p:nvSpPr>
        <p:spPr>
          <a:xfrm>
            <a:off x="6830408" y="1698685"/>
            <a:ext cx="301686" cy="276999"/>
          </a:xfrm>
          <a:prstGeom prst="rect">
            <a:avLst/>
          </a:prstGeom>
          <a:noFill/>
        </p:spPr>
        <p:txBody>
          <a:bodyPr wrap="none" rtlCol="0">
            <a:spAutoFit/>
          </a:bodyPr>
          <a:lstStyle/>
          <a:p>
            <a:r>
              <a:rPr lang="de-DE" sz="1200" dirty="0">
                <a:solidFill>
                  <a:schemeClr val="bg1"/>
                </a:solidFill>
              </a:rPr>
              <a:t>2.</a:t>
            </a:r>
          </a:p>
        </p:txBody>
      </p:sp>
      <p:sp>
        <p:nvSpPr>
          <p:cNvPr id="13" name="Abgerundetes Rechteck 12"/>
          <p:cNvSpPr/>
          <p:nvPr/>
        </p:nvSpPr>
        <p:spPr>
          <a:xfrm>
            <a:off x="5332801" y="1850863"/>
            <a:ext cx="453521" cy="22186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Ja</a:t>
            </a:r>
          </a:p>
        </p:txBody>
      </p:sp>
      <p:sp>
        <p:nvSpPr>
          <p:cNvPr id="14" name="Abgerundetes Rechteck 13"/>
          <p:cNvSpPr/>
          <p:nvPr/>
        </p:nvSpPr>
        <p:spPr>
          <a:xfrm>
            <a:off x="8004384" y="1862726"/>
            <a:ext cx="573900" cy="20696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Nein</a:t>
            </a:r>
          </a:p>
        </p:txBody>
      </p:sp>
      <p:sp>
        <p:nvSpPr>
          <p:cNvPr id="15" name="Pfeil nach unten 14"/>
          <p:cNvSpPr/>
          <p:nvPr/>
        </p:nvSpPr>
        <p:spPr>
          <a:xfrm>
            <a:off x="5432659" y="2071887"/>
            <a:ext cx="253804" cy="978408"/>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unten 15"/>
          <p:cNvSpPr/>
          <p:nvPr/>
        </p:nvSpPr>
        <p:spPr>
          <a:xfrm>
            <a:off x="8179984" y="2085680"/>
            <a:ext cx="222699" cy="27952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bgerundetes Rechteck 16"/>
          <p:cNvSpPr/>
          <p:nvPr/>
        </p:nvSpPr>
        <p:spPr>
          <a:xfrm>
            <a:off x="6561965" y="2396578"/>
            <a:ext cx="3413637" cy="277354"/>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Gemeinsames</a:t>
            </a:r>
            <a:r>
              <a:rPr lang="de-DE" sz="1200" dirty="0"/>
              <a:t> </a:t>
            </a:r>
            <a:r>
              <a:rPr lang="de-DE" sz="1200" b="1" dirty="0"/>
              <a:t>Gespräch:</a:t>
            </a:r>
          </a:p>
        </p:txBody>
      </p:sp>
      <p:sp>
        <p:nvSpPr>
          <p:cNvPr id="18" name="Abgerundetes Rechteck 17"/>
          <p:cNvSpPr/>
          <p:nvPr/>
        </p:nvSpPr>
        <p:spPr>
          <a:xfrm>
            <a:off x="6554837" y="2673680"/>
            <a:ext cx="3420765" cy="794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6527379" y="2639822"/>
            <a:ext cx="3448224" cy="830997"/>
          </a:xfrm>
          <a:prstGeom prst="rect">
            <a:avLst/>
          </a:prstGeom>
          <a:noFill/>
        </p:spPr>
        <p:txBody>
          <a:bodyPr wrap="square" rtlCol="0">
            <a:spAutoFit/>
          </a:bodyPr>
          <a:lstStyle/>
          <a:p>
            <a:pPr marL="285750" indent="-285750">
              <a:buFontTx/>
              <a:buChar char="-"/>
            </a:pPr>
            <a:r>
              <a:rPr lang="de-DE" sz="1200" dirty="0"/>
              <a:t>Wo liegen die Hürden?</a:t>
            </a:r>
          </a:p>
          <a:p>
            <a:pPr marL="285750" indent="-285750">
              <a:buFontTx/>
              <a:buChar char="-"/>
            </a:pPr>
            <a:r>
              <a:rPr lang="de-DE" sz="1200" dirty="0"/>
              <a:t>Welche Lebensbereiche sind betroffen?</a:t>
            </a:r>
          </a:p>
          <a:p>
            <a:pPr marL="285750" indent="-285750">
              <a:buFontTx/>
              <a:buChar char="-"/>
            </a:pPr>
            <a:r>
              <a:rPr lang="de-DE" sz="1200" dirty="0"/>
              <a:t>Was wird benötigt?</a:t>
            </a:r>
          </a:p>
          <a:p>
            <a:r>
              <a:rPr lang="de-DE" sz="1200" dirty="0">
                <a:solidFill>
                  <a:schemeClr val="accent1">
                    <a:lumMod val="50000"/>
                  </a:schemeClr>
                </a:solidFill>
              </a:rPr>
              <a:t>=  Auftragsklärung</a:t>
            </a:r>
          </a:p>
        </p:txBody>
      </p:sp>
      <p:sp>
        <p:nvSpPr>
          <p:cNvPr id="20" name="Abgerundetes Rechteck 19"/>
          <p:cNvSpPr/>
          <p:nvPr/>
        </p:nvSpPr>
        <p:spPr>
          <a:xfrm>
            <a:off x="4064923" y="3542692"/>
            <a:ext cx="5910679" cy="283868"/>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Berücksichtigung der </a:t>
            </a:r>
            <a:r>
              <a:rPr lang="de-DE" sz="1200" dirty="0">
                <a:solidFill>
                  <a:srgbClr val="C00000"/>
                </a:solidFill>
              </a:rPr>
              <a:t>Wünsche</a:t>
            </a:r>
            <a:r>
              <a:rPr lang="de-DE" sz="1200" dirty="0">
                <a:solidFill>
                  <a:schemeClr val="tx1"/>
                </a:solidFill>
              </a:rPr>
              <a:t> und </a:t>
            </a:r>
            <a:r>
              <a:rPr lang="de-DE" sz="1200" dirty="0">
                <a:solidFill>
                  <a:srgbClr val="C00000"/>
                </a:solidFill>
              </a:rPr>
              <a:t>Bedürfnisse</a:t>
            </a:r>
            <a:r>
              <a:rPr lang="de-DE" sz="1200" dirty="0">
                <a:solidFill>
                  <a:schemeClr val="tx1"/>
                </a:solidFill>
              </a:rPr>
              <a:t> des jungen Menschen</a:t>
            </a:r>
          </a:p>
        </p:txBody>
      </p:sp>
      <p:sp>
        <p:nvSpPr>
          <p:cNvPr id="21" name="Pfeil nach unten 20"/>
          <p:cNvSpPr/>
          <p:nvPr/>
        </p:nvSpPr>
        <p:spPr>
          <a:xfrm>
            <a:off x="6933827" y="3826560"/>
            <a:ext cx="233521" cy="285386"/>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Abgerundetes Rechteck 22"/>
          <p:cNvSpPr/>
          <p:nvPr/>
        </p:nvSpPr>
        <p:spPr>
          <a:xfrm>
            <a:off x="4064921" y="4137800"/>
            <a:ext cx="2161809" cy="37435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Welche Ressourcen gibt es?</a:t>
            </a:r>
          </a:p>
          <a:p>
            <a:pPr algn="ctr"/>
            <a:r>
              <a:rPr lang="de-DE" sz="1200" dirty="0"/>
              <a:t>Wer kann wie helfen?</a:t>
            </a:r>
          </a:p>
        </p:txBody>
      </p:sp>
      <p:sp>
        <p:nvSpPr>
          <p:cNvPr id="24" name="Abgerundetes Rechteck 23"/>
          <p:cNvSpPr/>
          <p:nvPr/>
        </p:nvSpPr>
        <p:spPr>
          <a:xfrm>
            <a:off x="7808537" y="4137800"/>
            <a:ext cx="2165169" cy="37435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Fachliche und rechtliche Ersteinschätzung</a:t>
            </a:r>
          </a:p>
        </p:txBody>
      </p:sp>
      <p:sp>
        <p:nvSpPr>
          <p:cNvPr id="25" name="Abgerundetes Rechteck 24"/>
          <p:cNvSpPr/>
          <p:nvPr/>
        </p:nvSpPr>
        <p:spPr>
          <a:xfrm flipV="1">
            <a:off x="4064922" y="4502213"/>
            <a:ext cx="5910679" cy="4571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unten 25"/>
          <p:cNvSpPr/>
          <p:nvPr/>
        </p:nvSpPr>
        <p:spPr>
          <a:xfrm>
            <a:off x="6966340" y="4547932"/>
            <a:ext cx="179726" cy="29588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6928846" y="4571845"/>
            <a:ext cx="263214" cy="276999"/>
          </a:xfrm>
          <a:prstGeom prst="rect">
            <a:avLst/>
          </a:prstGeom>
          <a:noFill/>
        </p:spPr>
        <p:txBody>
          <a:bodyPr wrap="none" rtlCol="0">
            <a:spAutoFit/>
          </a:bodyPr>
          <a:lstStyle/>
          <a:p>
            <a:r>
              <a:rPr lang="de-DE" sz="1200" b="1" dirty="0">
                <a:solidFill>
                  <a:schemeClr val="bg1"/>
                </a:solidFill>
              </a:rPr>
              <a:t>4</a:t>
            </a:r>
          </a:p>
        </p:txBody>
      </p:sp>
      <p:sp>
        <p:nvSpPr>
          <p:cNvPr id="28" name="Pfeil nach unten 27"/>
          <p:cNvSpPr/>
          <p:nvPr/>
        </p:nvSpPr>
        <p:spPr>
          <a:xfrm>
            <a:off x="6925032" y="1554163"/>
            <a:ext cx="242316" cy="309336"/>
          </a:xfrm>
          <a:prstGeom prst="downArrow">
            <a:avLst/>
          </a:prstGeom>
          <a:solidFill>
            <a:srgbClr val="92D050"/>
          </a:solidFill>
          <a:ln>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0" name="Rechteck 29"/>
          <p:cNvSpPr/>
          <p:nvPr/>
        </p:nvSpPr>
        <p:spPr>
          <a:xfrm>
            <a:off x="6914583" y="1577767"/>
            <a:ext cx="263214" cy="276999"/>
          </a:xfrm>
          <a:prstGeom prst="rect">
            <a:avLst/>
          </a:prstGeom>
        </p:spPr>
        <p:txBody>
          <a:bodyPr wrap="none">
            <a:spAutoFit/>
          </a:bodyPr>
          <a:lstStyle/>
          <a:p>
            <a:r>
              <a:rPr lang="de-DE" sz="1200" b="1" dirty="0">
                <a:solidFill>
                  <a:schemeClr val="bg1"/>
                </a:solidFill>
              </a:rPr>
              <a:t>2</a:t>
            </a:r>
          </a:p>
        </p:txBody>
      </p:sp>
      <p:sp>
        <p:nvSpPr>
          <p:cNvPr id="31" name="Textfeld 30"/>
          <p:cNvSpPr txBox="1"/>
          <p:nvPr/>
        </p:nvSpPr>
        <p:spPr>
          <a:xfrm>
            <a:off x="6918496" y="3845102"/>
            <a:ext cx="790185" cy="276999"/>
          </a:xfrm>
          <a:prstGeom prst="rect">
            <a:avLst/>
          </a:prstGeom>
          <a:noFill/>
        </p:spPr>
        <p:txBody>
          <a:bodyPr wrap="square" rtlCol="0">
            <a:spAutoFit/>
          </a:bodyPr>
          <a:lstStyle/>
          <a:p>
            <a:r>
              <a:rPr lang="de-DE" sz="1200" b="1" dirty="0">
                <a:solidFill>
                  <a:schemeClr val="bg1"/>
                </a:solidFill>
              </a:rPr>
              <a:t>3</a:t>
            </a:r>
          </a:p>
        </p:txBody>
      </p:sp>
      <p:sp>
        <p:nvSpPr>
          <p:cNvPr id="32" name="Abgerundetes Rechteck 31"/>
          <p:cNvSpPr/>
          <p:nvPr/>
        </p:nvSpPr>
        <p:spPr>
          <a:xfrm>
            <a:off x="4065707" y="4901124"/>
            <a:ext cx="5910679" cy="41781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Gemeinsame Entwicklung von </a:t>
            </a:r>
            <a:r>
              <a:rPr lang="de-DE" sz="1200" b="1" dirty="0"/>
              <a:t>Handlungsoptionen</a:t>
            </a:r>
            <a:r>
              <a:rPr lang="de-DE" sz="1200" dirty="0"/>
              <a:t> und </a:t>
            </a:r>
            <a:r>
              <a:rPr lang="de-DE" sz="1200" b="1" dirty="0"/>
              <a:t>Strategien</a:t>
            </a:r>
          </a:p>
          <a:p>
            <a:pPr algn="ctr"/>
            <a:r>
              <a:rPr lang="de-DE" sz="1200" dirty="0"/>
              <a:t>= </a:t>
            </a:r>
            <a:r>
              <a:rPr lang="de-DE" sz="1200" b="1" dirty="0"/>
              <a:t>Wie</a:t>
            </a:r>
            <a:r>
              <a:rPr lang="de-DE" sz="1200" dirty="0"/>
              <a:t> kann der junge Mensch </a:t>
            </a:r>
            <a:r>
              <a:rPr lang="de-DE" sz="1200" b="1" dirty="0"/>
              <a:t>welche Hilfe </a:t>
            </a:r>
            <a:r>
              <a:rPr lang="de-DE" sz="1200" dirty="0"/>
              <a:t>bekommen? </a:t>
            </a:r>
          </a:p>
        </p:txBody>
      </p:sp>
      <p:sp>
        <p:nvSpPr>
          <p:cNvPr id="33" name="Abgerundetes Rechteck 32"/>
          <p:cNvSpPr/>
          <p:nvPr/>
        </p:nvSpPr>
        <p:spPr>
          <a:xfrm>
            <a:off x="4064921" y="5318938"/>
            <a:ext cx="5910680" cy="143030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p:cNvSpPr/>
          <p:nvPr/>
        </p:nvSpPr>
        <p:spPr>
          <a:xfrm>
            <a:off x="4318124" y="5484084"/>
            <a:ext cx="1678365" cy="50707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Hilfe bei der Antragsstellung</a:t>
            </a:r>
          </a:p>
        </p:txBody>
      </p:sp>
      <p:sp>
        <p:nvSpPr>
          <p:cNvPr id="35" name="Abgerundetes Rechteck 34"/>
          <p:cNvSpPr/>
          <p:nvPr/>
        </p:nvSpPr>
        <p:spPr>
          <a:xfrm>
            <a:off x="6200682" y="5481234"/>
            <a:ext cx="1658761" cy="50707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Erklärung von Verwaltungsabläufen</a:t>
            </a:r>
          </a:p>
        </p:txBody>
      </p:sp>
      <p:sp>
        <p:nvSpPr>
          <p:cNvPr id="36" name="Abgerundetes Rechteck 35"/>
          <p:cNvSpPr/>
          <p:nvPr/>
        </p:nvSpPr>
        <p:spPr>
          <a:xfrm>
            <a:off x="8063636" y="5481233"/>
            <a:ext cx="1658761" cy="50707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Unterstützung als Vertrauensperson</a:t>
            </a:r>
          </a:p>
        </p:txBody>
      </p:sp>
      <p:sp>
        <p:nvSpPr>
          <p:cNvPr id="37" name="Abgerundetes Rechteck 36"/>
          <p:cNvSpPr/>
          <p:nvPr/>
        </p:nvSpPr>
        <p:spPr>
          <a:xfrm>
            <a:off x="4318124" y="6077567"/>
            <a:ext cx="1683665" cy="50707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Beratung Widerspruchsverfahren</a:t>
            </a:r>
          </a:p>
        </p:txBody>
      </p:sp>
      <p:sp>
        <p:nvSpPr>
          <p:cNvPr id="38" name="Abgerundetes Rechteck 37"/>
          <p:cNvSpPr/>
          <p:nvPr/>
        </p:nvSpPr>
        <p:spPr>
          <a:xfrm>
            <a:off x="6214703" y="6082657"/>
            <a:ext cx="1658761" cy="50707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Weitervermittlung an andere Stellen</a:t>
            </a:r>
          </a:p>
        </p:txBody>
      </p:sp>
      <p:sp>
        <p:nvSpPr>
          <p:cNvPr id="39" name="Abgerundetes Rechteck 38"/>
          <p:cNvSpPr/>
          <p:nvPr/>
        </p:nvSpPr>
        <p:spPr>
          <a:xfrm>
            <a:off x="8063636" y="6074532"/>
            <a:ext cx="1658761" cy="50707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Psychosoziale Beratung</a:t>
            </a:r>
          </a:p>
        </p:txBody>
      </p:sp>
      <p:pic>
        <p:nvPicPr>
          <p:cNvPr id="40" name="Grafik 39">
            <a:extLst>
              <a:ext uri="{FF2B5EF4-FFF2-40B4-BE49-F238E27FC236}">
                <a16:creationId xmlns:a16="http://schemas.microsoft.com/office/drawing/2014/main" id="{54F4A4F0-75A2-D792-3B62-77D5F5BB7EB5}"/>
              </a:ext>
            </a:extLst>
          </p:cNvPr>
          <p:cNvPicPr>
            <a:picLocks noChangeAspect="1"/>
          </p:cNvPicPr>
          <p:nvPr/>
        </p:nvPicPr>
        <p:blipFill>
          <a:blip r:embed="rId2">
            <a:extLst>
              <a:ext uri="{28A0092B-C50C-407E-A947-70E740481C1C}">
                <a14:useLocalDpi xmlns:a14="http://schemas.microsoft.com/office/drawing/2010/main" val="0"/>
              </a:ext>
            </a:extLst>
          </a:blip>
          <a:srcRect l="40629" t="47095" r="35554" b="34143"/>
          <a:stretch>
            <a:fillRect/>
          </a:stretch>
        </p:blipFill>
        <p:spPr>
          <a:xfrm rot="5577850">
            <a:off x="843534" y="2264138"/>
            <a:ext cx="1225032" cy="1286703"/>
          </a:xfrm>
          <a:prstGeom prst="rect">
            <a:avLst/>
          </a:prstGeom>
        </p:spPr>
      </p:pic>
      <p:sp>
        <p:nvSpPr>
          <p:cNvPr id="10" name="Rechteck 9"/>
          <p:cNvSpPr/>
          <p:nvPr/>
        </p:nvSpPr>
        <p:spPr>
          <a:xfrm>
            <a:off x="1859280" y="3578883"/>
            <a:ext cx="1931324" cy="923330"/>
          </a:xfrm>
          <a:prstGeom prst="rect">
            <a:avLst/>
          </a:prstGeom>
        </p:spPr>
        <p:txBody>
          <a:bodyPr wrap="square">
            <a:spAutoFit/>
          </a:bodyPr>
          <a:lstStyle/>
          <a:p>
            <a:r>
              <a:rPr lang="de-DE" b="1">
                <a:solidFill>
                  <a:srgbClr val="2E75B6"/>
                </a:solidFill>
              </a:rPr>
              <a:t>Freiwillig, unabhängig  und </a:t>
            </a:r>
          </a:p>
          <a:p>
            <a:r>
              <a:rPr lang="de-DE" b="1">
                <a:solidFill>
                  <a:srgbClr val="2E75B6"/>
                </a:solidFill>
              </a:rPr>
              <a:t>vertraulich!</a:t>
            </a:r>
            <a:endParaRPr lang="de-DE" b="1" dirty="0">
              <a:solidFill>
                <a:srgbClr val="2E75B6"/>
              </a:solidFill>
            </a:endParaRPr>
          </a:p>
        </p:txBody>
      </p:sp>
      <p:sp>
        <p:nvSpPr>
          <p:cNvPr id="41" name="Textfeld 40">
            <a:extLst>
              <a:ext uri="{FF2B5EF4-FFF2-40B4-BE49-F238E27FC236}">
                <a16:creationId xmlns:a16="http://schemas.microsoft.com/office/drawing/2014/main" id="{D1C70156-A182-2477-D916-65DECEEE436C}"/>
              </a:ext>
            </a:extLst>
          </p:cNvPr>
          <p:cNvSpPr txBox="1"/>
          <p:nvPr/>
        </p:nvSpPr>
        <p:spPr>
          <a:xfrm>
            <a:off x="215169" y="347732"/>
            <a:ext cx="3234613" cy="630942"/>
          </a:xfrm>
          <a:prstGeom prst="rect">
            <a:avLst/>
          </a:prstGeom>
          <a:noFill/>
        </p:spPr>
        <p:txBody>
          <a:bodyPr wrap="square" rtlCol="0">
            <a:spAutoFit/>
          </a:bodyPr>
          <a:lstStyle/>
          <a:p>
            <a:r>
              <a:rPr lang="de-DE" sz="3500" b="1" dirty="0">
                <a:solidFill>
                  <a:srgbClr val="2E75B6"/>
                </a:solidFill>
              </a:rPr>
              <a:t>Ablauf</a:t>
            </a:r>
          </a:p>
        </p:txBody>
      </p:sp>
    </p:spTree>
    <p:extLst>
      <p:ext uri="{BB962C8B-B14F-4D97-AF65-F5344CB8AC3E}">
        <p14:creationId xmlns:p14="http://schemas.microsoft.com/office/powerpoint/2010/main" val="231243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1FA87C33-D347-4495-88ED-4588F0EF2654}"/>
              </a:ext>
            </a:extLst>
          </p:cNvPr>
          <p:cNvSpPr txBox="1"/>
          <p:nvPr/>
        </p:nvSpPr>
        <p:spPr>
          <a:xfrm>
            <a:off x="314623" y="3827553"/>
            <a:ext cx="11164595" cy="1015663"/>
          </a:xfrm>
          <a:prstGeom prst="rect">
            <a:avLst/>
          </a:prstGeom>
          <a:noFill/>
        </p:spPr>
        <p:txBody>
          <a:bodyPr wrap="square" rtlCol="0">
            <a:spAutoFit/>
          </a:bodyPr>
          <a:lstStyle/>
          <a:p>
            <a:r>
              <a:rPr lang="de-DE" sz="2000" dirty="0"/>
              <a:t>3.	Ein vierundzwanzigjähriger junger Mann bittet um ein Gespräch. Er möchte in eine Wohngruppe 	für Menschen mit geistiger Behinderung ziehen. Er hat bereits mit dem Bezirk telefoniert, nun 	soll er einen Antrag ausfüllen. Er fühlt sich überfordert. Ihm kann niemand helfen.</a:t>
            </a:r>
          </a:p>
        </p:txBody>
      </p:sp>
      <p:sp>
        <p:nvSpPr>
          <p:cNvPr id="13" name="Textfeld 12">
            <a:extLst>
              <a:ext uri="{FF2B5EF4-FFF2-40B4-BE49-F238E27FC236}">
                <a16:creationId xmlns:a16="http://schemas.microsoft.com/office/drawing/2014/main" id="{9F6BB815-5CD2-49FB-8843-BC78285769AD}"/>
              </a:ext>
            </a:extLst>
          </p:cNvPr>
          <p:cNvSpPr txBox="1"/>
          <p:nvPr/>
        </p:nvSpPr>
        <p:spPr>
          <a:xfrm>
            <a:off x="314623" y="2602380"/>
            <a:ext cx="11164595" cy="1015663"/>
          </a:xfrm>
          <a:prstGeom prst="rect">
            <a:avLst/>
          </a:prstGeom>
          <a:noFill/>
        </p:spPr>
        <p:txBody>
          <a:bodyPr wrap="square" rtlCol="0">
            <a:spAutoFit/>
          </a:bodyPr>
          <a:lstStyle/>
          <a:p>
            <a:r>
              <a:rPr lang="de-DE" sz="2000" dirty="0"/>
              <a:t>2.	Eine Familie meldet sich per E-Mail. Die Grundschule ihres achtjährigen Kindes empfiehlt 	dringend eine Schulbegleitung. Das Jugendamt lehnt eine Schulbegleitung ab. Was können sie 	tun?</a:t>
            </a:r>
          </a:p>
        </p:txBody>
      </p:sp>
      <p:sp>
        <p:nvSpPr>
          <p:cNvPr id="16" name="Textfeld 15">
            <a:extLst>
              <a:ext uri="{FF2B5EF4-FFF2-40B4-BE49-F238E27FC236}">
                <a16:creationId xmlns:a16="http://schemas.microsoft.com/office/drawing/2014/main" id="{BE27D7CF-B52B-4827-AA46-255AAD1F9CA1}"/>
              </a:ext>
            </a:extLst>
          </p:cNvPr>
          <p:cNvSpPr txBox="1"/>
          <p:nvPr/>
        </p:nvSpPr>
        <p:spPr>
          <a:xfrm>
            <a:off x="314625" y="1635638"/>
            <a:ext cx="11164595" cy="707886"/>
          </a:xfrm>
          <a:prstGeom prst="rect">
            <a:avLst/>
          </a:prstGeom>
          <a:noFill/>
        </p:spPr>
        <p:txBody>
          <a:bodyPr wrap="square" rtlCol="0">
            <a:spAutoFit/>
          </a:bodyPr>
          <a:lstStyle/>
          <a:p>
            <a:r>
              <a:rPr lang="de-DE" sz="2000" dirty="0"/>
              <a:t>1.	Ein Vater meldet sich telefonisch. Er hat ein zwölfjähriges Kind mit Autismus und fühlt sich 	mit der Erziehung überfordert. Er bittet um Hilfe.</a:t>
            </a:r>
          </a:p>
        </p:txBody>
      </p:sp>
      <p:sp>
        <p:nvSpPr>
          <p:cNvPr id="17" name="Textfeld 16">
            <a:extLst>
              <a:ext uri="{FF2B5EF4-FFF2-40B4-BE49-F238E27FC236}">
                <a16:creationId xmlns:a16="http://schemas.microsoft.com/office/drawing/2014/main" id="{27C58535-77F4-43B3-93C1-9B2F9ACC8E5D}"/>
              </a:ext>
            </a:extLst>
          </p:cNvPr>
          <p:cNvSpPr txBox="1"/>
          <p:nvPr/>
        </p:nvSpPr>
        <p:spPr>
          <a:xfrm>
            <a:off x="314624" y="5158893"/>
            <a:ext cx="11164595" cy="707886"/>
          </a:xfrm>
          <a:prstGeom prst="rect">
            <a:avLst/>
          </a:prstGeom>
          <a:noFill/>
        </p:spPr>
        <p:txBody>
          <a:bodyPr wrap="square" rtlCol="0">
            <a:spAutoFit/>
          </a:bodyPr>
          <a:lstStyle/>
          <a:p>
            <a:r>
              <a:rPr lang="de-DE" sz="2000" dirty="0"/>
              <a:t>4.	Der Vormund eines dreizehnjährigen Kindes erscheint im Büro. Sein Mündel ist sehbeeinträchtigt 	und braucht für eine anstehende Klassenfahrt Unterstützung. Was kann er tun?</a:t>
            </a:r>
          </a:p>
        </p:txBody>
      </p:sp>
      <p:sp>
        <p:nvSpPr>
          <p:cNvPr id="2" name="Textfeld 1">
            <a:extLst>
              <a:ext uri="{FF2B5EF4-FFF2-40B4-BE49-F238E27FC236}">
                <a16:creationId xmlns:a16="http://schemas.microsoft.com/office/drawing/2014/main" id="{19297B29-F939-1177-AFAE-67467889AF0C}"/>
              </a:ext>
            </a:extLst>
          </p:cNvPr>
          <p:cNvSpPr txBox="1"/>
          <p:nvPr/>
        </p:nvSpPr>
        <p:spPr>
          <a:xfrm>
            <a:off x="215169" y="347732"/>
            <a:ext cx="7452599" cy="1015663"/>
          </a:xfrm>
          <a:prstGeom prst="rect">
            <a:avLst/>
          </a:prstGeom>
          <a:noFill/>
        </p:spPr>
        <p:txBody>
          <a:bodyPr wrap="square" rtlCol="0">
            <a:spAutoFit/>
          </a:bodyPr>
          <a:lstStyle/>
          <a:p>
            <a:r>
              <a:rPr lang="de-DE" sz="3500" b="1" dirty="0">
                <a:solidFill>
                  <a:srgbClr val="2E75B6"/>
                </a:solidFill>
              </a:rPr>
              <a:t>Praxisbeispiele</a:t>
            </a:r>
          </a:p>
          <a:p>
            <a:r>
              <a:rPr lang="de-DE" sz="2500" dirty="0">
                <a:solidFill>
                  <a:srgbClr val="2E75B6"/>
                </a:solidFill>
              </a:rPr>
              <a:t>Einzelfallarbeit nach § 10b Abs. 1 SGB VIII</a:t>
            </a:r>
          </a:p>
        </p:txBody>
      </p:sp>
      <p:sp>
        <p:nvSpPr>
          <p:cNvPr id="8" name="Textfeld 7">
            <a:extLst>
              <a:ext uri="{FF2B5EF4-FFF2-40B4-BE49-F238E27FC236}">
                <a16:creationId xmlns:a16="http://schemas.microsoft.com/office/drawing/2014/main" id="{E522F42B-2AB1-F1CF-31BB-FE06985E0B64}"/>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9" name="Datumsplatzhalter 108">
            <a:extLst>
              <a:ext uri="{FF2B5EF4-FFF2-40B4-BE49-F238E27FC236}">
                <a16:creationId xmlns:a16="http://schemas.microsoft.com/office/drawing/2014/main" id="{8AA84CD5-545B-4D96-E7F9-1DEDEC716CAB}"/>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4" name="Foliennummernplatzhalter 109">
            <a:extLst>
              <a:ext uri="{FF2B5EF4-FFF2-40B4-BE49-F238E27FC236}">
                <a16:creationId xmlns:a16="http://schemas.microsoft.com/office/drawing/2014/main" id="{9CECBF5C-44A8-D604-EE79-639F4E08FD5C}"/>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29</a:t>
            </a:fld>
            <a:endParaRPr lang="de-DE" dirty="0">
              <a:solidFill>
                <a:schemeClr val="bg1"/>
              </a:solidFill>
            </a:endParaRPr>
          </a:p>
        </p:txBody>
      </p:sp>
    </p:spTree>
    <p:extLst>
      <p:ext uri="{BB962C8B-B14F-4D97-AF65-F5344CB8AC3E}">
        <p14:creationId xmlns:p14="http://schemas.microsoft.com/office/powerpoint/2010/main" val="288737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3EC3AC49-4B44-4C94-9617-C67FFDD719DE}"/>
              </a:ext>
            </a:extLst>
          </p:cNvPr>
          <p:cNvGraphicFramePr/>
          <p:nvPr>
            <p:extLst>
              <p:ext uri="{D42A27DB-BD31-4B8C-83A1-F6EECF244321}">
                <p14:modId xmlns:p14="http://schemas.microsoft.com/office/powerpoint/2010/main" val="2731355390"/>
              </p:ext>
            </p:extLst>
          </p:nvPr>
        </p:nvGraphicFramePr>
        <p:xfrm>
          <a:off x="905302" y="1268198"/>
          <a:ext cx="7970270" cy="4978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a:extLst>
              <a:ext uri="{FF2B5EF4-FFF2-40B4-BE49-F238E27FC236}">
                <a16:creationId xmlns:a16="http://schemas.microsoft.com/office/drawing/2014/main" id="{EFC773A5-20D9-4769-817D-8C310BA7A418}"/>
              </a:ext>
            </a:extLst>
          </p:cNvPr>
          <p:cNvSpPr txBox="1"/>
          <p:nvPr/>
        </p:nvSpPr>
        <p:spPr>
          <a:xfrm>
            <a:off x="1086056" y="1611059"/>
            <a:ext cx="527539" cy="369332"/>
          </a:xfrm>
          <a:prstGeom prst="rect">
            <a:avLst/>
          </a:prstGeom>
          <a:noFill/>
        </p:spPr>
        <p:txBody>
          <a:bodyPr wrap="square" rtlCol="0">
            <a:spAutoFit/>
          </a:bodyPr>
          <a:lstStyle/>
          <a:p>
            <a:pPr algn="ctr"/>
            <a:r>
              <a:rPr lang="de-DE" b="1" dirty="0">
                <a:solidFill>
                  <a:srgbClr val="2E75B6"/>
                </a:solidFill>
              </a:rPr>
              <a:t>1.</a:t>
            </a:r>
          </a:p>
        </p:txBody>
      </p:sp>
      <p:sp>
        <p:nvSpPr>
          <p:cNvPr id="14" name="Textfeld 13">
            <a:extLst>
              <a:ext uri="{FF2B5EF4-FFF2-40B4-BE49-F238E27FC236}">
                <a16:creationId xmlns:a16="http://schemas.microsoft.com/office/drawing/2014/main" id="{DB6D1459-F7F3-4E3B-8A7C-2F2807271C93}"/>
              </a:ext>
            </a:extLst>
          </p:cNvPr>
          <p:cNvSpPr txBox="1"/>
          <p:nvPr/>
        </p:nvSpPr>
        <p:spPr>
          <a:xfrm>
            <a:off x="1507579" y="2403935"/>
            <a:ext cx="527539" cy="369332"/>
          </a:xfrm>
          <a:prstGeom prst="rect">
            <a:avLst/>
          </a:prstGeom>
          <a:noFill/>
        </p:spPr>
        <p:txBody>
          <a:bodyPr wrap="square" rtlCol="0">
            <a:spAutoFit/>
          </a:bodyPr>
          <a:lstStyle/>
          <a:p>
            <a:pPr algn="ctr"/>
            <a:r>
              <a:rPr lang="de-DE" b="1" dirty="0">
                <a:solidFill>
                  <a:srgbClr val="2E75B6"/>
                </a:solidFill>
              </a:rPr>
              <a:t>2.</a:t>
            </a:r>
          </a:p>
        </p:txBody>
      </p:sp>
      <p:sp>
        <p:nvSpPr>
          <p:cNvPr id="15" name="Textfeld 14">
            <a:extLst>
              <a:ext uri="{FF2B5EF4-FFF2-40B4-BE49-F238E27FC236}">
                <a16:creationId xmlns:a16="http://schemas.microsoft.com/office/drawing/2014/main" id="{97AD17D3-E075-453D-8BC3-2E00168260D9}"/>
              </a:ext>
            </a:extLst>
          </p:cNvPr>
          <p:cNvSpPr txBox="1"/>
          <p:nvPr/>
        </p:nvSpPr>
        <p:spPr>
          <a:xfrm>
            <a:off x="1713893" y="3175706"/>
            <a:ext cx="527539" cy="369332"/>
          </a:xfrm>
          <a:prstGeom prst="rect">
            <a:avLst/>
          </a:prstGeom>
          <a:noFill/>
        </p:spPr>
        <p:txBody>
          <a:bodyPr wrap="square" rtlCol="0">
            <a:spAutoFit/>
          </a:bodyPr>
          <a:lstStyle/>
          <a:p>
            <a:pPr algn="ctr"/>
            <a:r>
              <a:rPr lang="de-DE" b="1" dirty="0">
                <a:solidFill>
                  <a:srgbClr val="2E75B6"/>
                </a:solidFill>
              </a:rPr>
              <a:t>3.</a:t>
            </a:r>
          </a:p>
        </p:txBody>
      </p:sp>
      <p:sp>
        <p:nvSpPr>
          <p:cNvPr id="22" name="Textfeld 21">
            <a:extLst>
              <a:ext uri="{FF2B5EF4-FFF2-40B4-BE49-F238E27FC236}">
                <a16:creationId xmlns:a16="http://schemas.microsoft.com/office/drawing/2014/main" id="{58335DEC-F809-493B-AB3E-1C31D38E077F}"/>
              </a:ext>
            </a:extLst>
          </p:cNvPr>
          <p:cNvSpPr txBox="1"/>
          <p:nvPr/>
        </p:nvSpPr>
        <p:spPr>
          <a:xfrm>
            <a:off x="1766902" y="3967196"/>
            <a:ext cx="527539" cy="369332"/>
          </a:xfrm>
          <a:prstGeom prst="rect">
            <a:avLst/>
          </a:prstGeom>
          <a:noFill/>
        </p:spPr>
        <p:txBody>
          <a:bodyPr wrap="square" rtlCol="0">
            <a:spAutoFit/>
          </a:bodyPr>
          <a:lstStyle/>
          <a:p>
            <a:r>
              <a:rPr lang="de-DE" b="1" dirty="0">
                <a:solidFill>
                  <a:srgbClr val="2E75B6"/>
                </a:solidFill>
              </a:rPr>
              <a:t>4.</a:t>
            </a:r>
          </a:p>
        </p:txBody>
      </p:sp>
      <p:sp>
        <p:nvSpPr>
          <p:cNvPr id="24" name="Textfeld 23">
            <a:extLst>
              <a:ext uri="{FF2B5EF4-FFF2-40B4-BE49-F238E27FC236}">
                <a16:creationId xmlns:a16="http://schemas.microsoft.com/office/drawing/2014/main" id="{E1CF13E2-9CA8-4E4D-8334-476CD729BA8F}"/>
              </a:ext>
            </a:extLst>
          </p:cNvPr>
          <p:cNvSpPr txBox="1"/>
          <p:nvPr/>
        </p:nvSpPr>
        <p:spPr>
          <a:xfrm>
            <a:off x="1588108" y="4758686"/>
            <a:ext cx="527539" cy="369332"/>
          </a:xfrm>
          <a:prstGeom prst="rect">
            <a:avLst/>
          </a:prstGeom>
          <a:noFill/>
        </p:spPr>
        <p:txBody>
          <a:bodyPr wrap="square" rtlCol="0">
            <a:spAutoFit/>
          </a:bodyPr>
          <a:lstStyle/>
          <a:p>
            <a:r>
              <a:rPr lang="de-DE" b="1" dirty="0">
                <a:solidFill>
                  <a:srgbClr val="2E75B6"/>
                </a:solidFill>
              </a:rPr>
              <a:t>5.</a:t>
            </a:r>
          </a:p>
        </p:txBody>
      </p:sp>
      <p:sp>
        <p:nvSpPr>
          <p:cNvPr id="25" name="Textfeld 24">
            <a:extLst>
              <a:ext uri="{FF2B5EF4-FFF2-40B4-BE49-F238E27FC236}">
                <a16:creationId xmlns:a16="http://schemas.microsoft.com/office/drawing/2014/main" id="{A60928E4-D722-4794-AB26-6737D48677C5}"/>
              </a:ext>
            </a:extLst>
          </p:cNvPr>
          <p:cNvSpPr txBox="1"/>
          <p:nvPr/>
        </p:nvSpPr>
        <p:spPr>
          <a:xfrm>
            <a:off x="1153333" y="5541009"/>
            <a:ext cx="527539" cy="369332"/>
          </a:xfrm>
          <a:prstGeom prst="rect">
            <a:avLst/>
          </a:prstGeom>
          <a:noFill/>
        </p:spPr>
        <p:txBody>
          <a:bodyPr wrap="square" rtlCol="0">
            <a:spAutoFit/>
          </a:bodyPr>
          <a:lstStyle/>
          <a:p>
            <a:r>
              <a:rPr lang="de-DE" b="1" dirty="0">
                <a:solidFill>
                  <a:srgbClr val="2E75B6"/>
                </a:solidFill>
              </a:rPr>
              <a:t>6.</a:t>
            </a:r>
          </a:p>
        </p:txBody>
      </p:sp>
      <p:sp>
        <p:nvSpPr>
          <p:cNvPr id="13" name="Textfeld 12">
            <a:extLst>
              <a:ext uri="{FF2B5EF4-FFF2-40B4-BE49-F238E27FC236}">
                <a16:creationId xmlns:a16="http://schemas.microsoft.com/office/drawing/2014/main" id="{4D48F756-39D1-E462-8E4E-D43AA15254E9}"/>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9" name="Datumsplatzhalter 108">
            <a:extLst>
              <a:ext uri="{FF2B5EF4-FFF2-40B4-BE49-F238E27FC236}">
                <a16:creationId xmlns:a16="http://schemas.microsoft.com/office/drawing/2014/main" id="{60101CAC-AB13-D4A1-08D5-E8314A9D5A0A}"/>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23" name="Foliennummernplatzhalter 109">
            <a:extLst>
              <a:ext uri="{FF2B5EF4-FFF2-40B4-BE49-F238E27FC236}">
                <a16:creationId xmlns:a16="http://schemas.microsoft.com/office/drawing/2014/main" id="{9086CD20-D478-D3D7-E14D-5B9FF2E12AD2}"/>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3</a:t>
            </a:fld>
            <a:endParaRPr lang="de-DE" dirty="0">
              <a:solidFill>
                <a:schemeClr val="bg1"/>
              </a:solidFill>
            </a:endParaRPr>
          </a:p>
        </p:txBody>
      </p:sp>
      <p:sp>
        <p:nvSpPr>
          <p:cNvPr id="27" name="Textfeld 26">
            <a:extLst>
              <a:ext uri="{FF2B5EF4-FFF2-40B4-BE49-F238E27FC236}">
                <a16:creationId xmlns:a16="http://schemas.microsoft.com/office/drawing/2014/main" id="{A2FA20E2-0716-0D08-4A41-BF54C1565C33}"/>
              </a:ext>
            </a:extLst>
          </p:cNvPr>
          <p:cNvSpPr txBox="1"/>
          <p:nvPr/>
        </p:nvSpPr>
        <p:spPr>
          <a:xfrm>
            <a:off x="253126" y="347732"/>
            <a:ext cx="4395074" cy="630942"/>
          </a:xfrm>
          <a:prstGeom prst="rect">
            <a:avLst/>
          </a:prstGeom>
          <a:noFill/>
        </p:spPr>
        <p:txBody>
          <a:bodyPr wrap="square" rtlCol="0">
            <a:spAutoFit/>
          </a:bodyPr>
          <a:lstStyle/>
          <a:p>
            <a:r>
              <a:rPr lang="de-DE" sz="3500" b="1" dirty="0">
                <a:solidFill>
                  <a:srgbClr val="2E75B6"/>
                </a:solidFill>
              </a:rPr>
              <a:t>Agenda</a:t>
            </a:r>
            <a:endParaRPr lang="de-DE" sz="2500" dirty="0">
              <a:solidFill>
                <a:srgbClr val="2E75B6"/>
              </a:solidFill>
              <a:latin typeface="Trebuchet MS (Überschriften)"/>
            </a:endParaRPr>
          </a:p>
        </p:txBody>
      </p:sp>
    </p:spTree>
    <p:extLst>
      <p:ext uri="{BB962C8B-B14F-4D97-AF65-F5344CB8AC3E}">
        <p14:creationId xmlns:p14="http://schemas.microsoft.com/office/powerpoint/2010/main" val="3024683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1">
            <a:extLst>
              <a:ext uri="{FF2B5EF4-FFF2-40B4-BE49-F238E27FC236}">
                <a16:creationId xmlns:a16="http://schemas.microsoft.com/office/drawing/2014/main" id="{EC4D36E1-C9DC-4831-88CD-186D6C862A60}"/>
              </a:ext>
            </a:extLst>
          </p:cNvPr>
          <p:cNvSpPr>
            <a:spLocks noGrp="1"/>
          </p:cNvSpPr>
          <p:nvPr>
            <p:ph type="dt" sz="half" idx="10"/>
          </p:nvPr>
        </p:nvSpPr>
        <p:spPr>
          <a:xfrm>
            <a:off x="5531764" y="6492875"/>
            <a:ext cx="917163" cy="365125"/>
          </a:xfrm>
        </p:spPr>
        <p:txBody>
          <a:bodyPr/>
          <a:lstStyle/>
          <a:p>
            <a:fld id="{C708C26B-428A-493F-BA40-9CC553C59B03}" type="datetime1">
              <a:rPr lang="de-DE" smtClean="0"/>
              <a:t>28.11.2025</a:t>
            </a:fld>
            <a:endParaRPr lang="de-DE" dirty="0"/>
          </a:p>
        </p:txBody>
      </p:sp>
      <p:sp>
        <p:nvSpPr>
          <p:cNvPr id="2" name="Textfeld 1">
            <a:extLst>
              <a:ext uri="{FF2B5EF4-FFF2-40B4-BE49-F238E27FC236}">
                <a16:creationId xmlns:a16="http://schemas.microsoft.com/office/drawing/2014/main" id="{EFEAB970-085D-5C4C-8F21-25129B563BDA}"/>
              </a:ext>
            </a:extLst>
          </p:cNvPr>
          <p:cNvSpPr txBox="1"/>
          <p:nvPr/>
        </p:nvSpPr>
        <p:spPr>
          <a:xfrm>
            <a:off x="215169" y="347732"/>
            <a:ext cx="7452599" cy="630942"/>
          </a:xfrm>
          <a:prstGeom prst="rect">
            <a:avLst/>
          </a:prstGeom>
          <a:noFill/>
        </p:spPr>
        <p:txBody>
          <a:bodyPr wrap="square" rtlCol="0">
            <a:spAutoFit/>
          </a:bodyPr>
          <a:lstStyle/>
          <a:p>
            <a:r>
              <a:rPr lang="de-DE" sz="3500" b="1" dirty="0">
                <a:solidFill>
                  <a:srgbClr val="2E75B6"/>
                </a:solidFill>
              </a:rPr>
              <a:t>Ablauf</a:t>
            </a:r>
          </a:p>
        </p:txBody>
      </p:sp>
      <p:sp>
        <p:nvSpPr>
          <p:cNvPr id="14" name="Textfeld 13">
            <a:extLst>
              <a:ext uri="{FF2B5EF4-FFF2-40B4-BE49-F238E27FC236}">
                <a16:creationId xmlns:a16="http://schemas.microsoft.com/office/drawing/2014/main" id="{1BC5C4E8-9DFF-51BF-3C4F-A5060F79DFC5}"/>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5" name="Datumsplatzhalter 108">
            <a:extLst>
              <a:ext uri="{FF2B5EF4-FFF2-40B4-BE49-F238E27FC236}">
                <a16:creationId xmlns:a16="http://schemas.microsoft.com/office/drawing/2014/main" id="{479F3B53-8662-11CE-127F-7F65A3B773AE}"/>
              </a:ext>
            </a:extLst>
          </p:cNvPr>
          <p:cNvSpPr txBox="1">
            <a:spLocks/>
          </p:cNvSpPr>
          <p:nvPr/>
        </p:nvSpPr>
        <p:spPr>
          <a:xfrm>
            <a:off x="5630951" y="6585629"/>
            <a:ext cx="930098" cy="28484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DE5E0C-25EE-483A-B7CF-FD081880ECBE}" type="datetime1">
              <a:rPr lang="de-DE" smtClean="0">
                <a:solidFill>
                  <a:schemeClr val="bg1"/>
                </a:solidFill>
              </a:rPr>
              <a:pPr/>
              <a:t>28.11.2025</a:t>
            </a:fld>
            <a:endParaRPr lang="de-DE" dirty="0">
              <a:solidFill>
                <a:schemeClr val="bg1"/>
              </a:solidFill>
            </a:endParaRPr>
          </a:p>
        </p:txBody>
      </p:sp>
      <p:sp>
        <p:nvSpPr>
          <p:cNvPr id="17" name="Foliennummernplatzhalter 109">
            <a:extLst>
              <a:ext uri="{FF2B5EF4-FFF2-40B4-BE49-F238E27FC236}">
                <a16:creationId xmlns:a16="http://schemas.microsoft.com/office/drawing/2014/main" id="{FEF87D61-4EEB-C08A-D12D-E5773BD0467E}"/>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30</a:t>
            </a:fld>
            <a:endParaRPr lang="de-DE" dirty="0">
              <a:solidFill>
                <a:schemeClr val="bg1"/>
              </a:solidFill>
            </a:endParaRPr>
          </a:p>
        </p:txBody>
      </p:sp>
      <p:pic>
        <p:nvPicPr>
          <p:cNvPr id="27" name="Grafik 26">
            <a:extLst>
              <a:ext uri="{FF2B5EF4-FFF2-40B4-BE49-F238E27FC236}">
                <a16:creationId xmlns:a16="http://schemas.microsoft.com/office/drawing/2014/main" id="{635E0188-7FF2-E0ED-4581-0F1DC048F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865" y="1173164"/>
            <a:ext cx="10582367" cy="5065090"/>
          </a:xfrm>
          <a:prstGeom prst="rect">
            <a:avLst/>
          </a:prstGeom>
        </p:spPr>
      </p:pic>
    </p:spTree>
    <p:extLst>
      <p:ext uri="{BB962C8B-B14F-4D97-AF65-F5344CB8AC3E}">
        <p14:creationId xmlns:p14="http://schemas.microsoft.com/office/powerpoint/2010/main" val="284936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CA119-80C5-338B-BC65-451987175A5D}"/>
            </a:ext>
          </a:extLst>
        </p:cNvPr>
        <p:cNvGrpSpPr/>
        <p:nvPr/>
      </p:nvGrpSpPr>
      <p:grpSpPr>
        <a:xfrm>
          <a:off x="0" y="0"/>
          <a:ext cx="0" cy="0"/>
          <a:chOff x="0" y="0"/>
          <a:chExt cx="0" cy="0"/>
        </a:xfrm>
      </p:grpSpPr>
      <p:sp>
        <p:nvSpPr>
          <p:cNvPr id="24" name="Textfeld 23">
            <a:extLst>
              <a:ext uri="{FF2B5EF4-FFF2-40B4-BE49-F238E27FC236}">
                <a16:creationId xmlns:a16="http://schemas.microsoft.com/office/drawing/2014/main" id="{632478BA-75F3-02BD-74BB-EB9C152AA5B1}"/>
              </a:ext>
            </a:extLst>
          </p:cNvPr>
          <p:cNvSpPr txBox="1"/>
          <p:nvPr/>
        </p:nvSpPr>
        <p:spPr>
          <a:xfrm>
            <a:off x="2282582" y="3505201"/>
            <a:ext cx="3120511" cy="1723549"/>
          </a:xfrm>
          <a:prstGeom prst="rect">
            <a:avLst/>
          </a:prstGeom>
          <a:solidFill>
            <a:srgbClr val="2E75B6"/>
          </a:solidFill>
          <a:ln>
            <a:solidFill>
              <a:srgbClr val="32659A"/>
            </a:solidFill>
          </a:ln>
        </p:spPr>
        <p:txBody>
          <a:bodyPr wrap="square" rtlCol="0">
            <a:spAutoFit/>
          </a:bodyPr>
          <a:lstStyle/>
          <a:p>
            <a:pPr algn="ctr"/>
            <a:r>
              <a:rPr lang="de-DE" sz="2000" b="1" dirty="0">
                <a:solidFill>
                  <a:schemeClr val="bg1"/>
                </a:solidFill>
              </a:rPr>
              <a:t>Einzelfallarbeit</a:t>
            </a:r>
          </a:p>
          <a:p>
            <a:r>
              <a:rPr lang="de-DE" sz="200" b="1" dirty="0">
                <a:solidFill>
                  <a:schemeClr val="bg1"/>
                </a:solidFill>
              </a:rPr>
              <a:t> </a:t>
            </a:r>
          </a:p>
          <a:p>
            <a:endParaRPr lang="de-DE" sz="200" b="1" dirty="0">
              <a:solidFill>
                <a:schemeClr val="bg1"/>
              </a:solidFill>
            </a:endParaRPr>
          </a:p>
          <a:p>
            <a:endParaRPr lang="de-DE" sz="200" b="1" dirty="0">
              <a:solidFill>
                <a:schemeClr val="bg1"/>
              </a:solidFill>
            </a:endParaRPr>
          </a:p>
          <a:p>
            <a:endParaRPr lang="de-DE" sz="200" b="1" dirty="0">
              <a:solidFill>
                <a:schemeClr val="bg1"/>
              </a:solidFill>
            </a:endParaRPr>
          </a:p>
          <a:p>
            <a:endParaRPr lang="de-DE" sz="200" b="1" dirty="0">
              <a:solidFill>
                <a:schemeClr val="bg1"/>
              </a:solidFill>
            </a:endParaRPr>
          </a:p>
          <a:p>
            <a:pPr algn="ctr"/>
            <a:r>
              <a:rPr lang="de-DE" sz="1600" dirty="0">
                <a:solidFill>
                  <a:schemeClr val="bg1"/>
                </a:solidFill>
              </a:rPr>
              <a:t>Unterstützungsfunktion </a:t>
            </a:r>
          </a:p>
          <a:p>
            <a:pPr algn="ctr"/>
            <a:r>
              <a:rPr lang="de-DE" sz="1600" dirty="0">
                <a:solidFill>
                  <a:schemeClr val="bg1"/>
                </a:solidFill>
              </a:rPr>
              <a:t>für leistungsberechtigte Personen</a:t>
            </a:r>
          </a:p>
          <a:p>
            <a:r>
              <a:rPr lang="de-DE" sz="200" dirty="0">
                <a:solidFill>
                  <a:schemeClr val="bg1"/>
                </a:solidFill>
              </a:rPr>
              <a:t> </a:t>
            </a:r>
          </a:p>
          <a:p>
            <a:endParaRPr lang="de-DE" sz="200" dirty="0">
              <a:solidFill>
                <a:schemeClr val="bg1"/>
              </a:solidFill>
            </a:endParaRPr>
          </a:p>
          <a:p>
            <a:endParaRPr lang="de-DE" sz="200" dirty="0">
              <a:solidFill>
                <a:schemeClr val="bg1"/>
              </a:solidFill>
            </a:endParaRPr>
          </a:p>
          <a:p>
            <a:endParaRPr lang="de-DE" sz="1500" dirty="0">
              <a:solidFill>
                <a:schemeClr val="bg1"/>
              </a:solidFill>
            </a:endParaRPr>
          </a:p>
          <a:p>
            <a:endParaRPr lang="de-DE" sz="100" dirty="0">
              <a:solidFill>
                <a:schemeClr val="bg1"/>
              </a:solidFill>
            </a:endParaRPr>
          </a:p>
          <a:p>
            <a:endParaRPr lang="de-DE" sz="100" dirty="0">
              <a:solidFill>
                <a:schemeClr val="bg1"/>
              </a:solidFill>
            </a:endParaRPr>
          </a:p>
          <a:p>
            <a:endParaRPr lang="de-DE" sz="100" dirty="0">
              <a:solidFill>
                <a:schemeClr val="bg1"/>
              </a:solidFill>
            </a:endParaRPr>
          </a:p>
          <a:p>
            <a:endParaRPr lang="de-DE" sz="100" dirty="0">
              <a:solidFill>
                <a:schemeClr val="bg1"/>
              </a:solidFill>
            </a:endParaRPr>
          </a:p>
          <a:p>
            <a:endParaRPr lang="de-DE" sz="100" dirty="0">
              <a:solidFill>
                <a:schemeClr val="bg1"/>
              </a:solidFill>
            </a:endParaRPr>
          </a:p>
          <a:p>
            <a:endParaRPr lang="de-DE" sz="100" dirty="0">
              <a:solidFill>
                <a:schemeClr val="bg1"/>
              </a:solidFill>
            </a:endParaRPr>
          </a:p>
          <a:p>
            <a:endParaRPr lang="de-DE" sz="100" dirty="0">
              <a:solidFill>
                <a:schemeClr val="bg1"/>
              </a:solidFill>
            </a:endParaRPr>
          </a:p>
          <a:p>
            <a:r>
              <a:rPr lang="de-DE" sz="100" dirty="0">
                <a:solidFill>
                  <a:schemeClr val="bg1"/>
                </a:solidFill>
              </a:rPr>
              <a:t> </a:t>
            </a:r>
          </a:p>
          <a:p>
            <a:r>
              <a:rPr lang="de-DE" sz="1500" dirty="0">
                <a:solidFill>
                  <a:schemeClr val="bg1"/>
                </a:solidFill>
              </a:rPr>
              <a:t>	</a:t>
            </a:r>
            <a:r>
              <a:rPr lang="de-DE" sz="1300" dirty="0">
                <a:solidFill>
                  <a:schemeClr val="bg1"/>
                </a:solidFill>
              </a:rPr>
              <a:t>             (§ 10b Abs. 1 SGB VIII)</a:t>
            </a:r>
          </a:p>
        </p:txBody>
      </p:sp>
      <p:sp>
        <p:nvSpPr>
          <p:cNvPr id="25" name="Textfeld 24">
            <a:extLst>
              <a:ext uri="{FF2B5EF4-FFF2-40B4-BE49-F238E27FC236}">
                <a16:creationId xmlns:a16="http://schemas.microsoft.com/office/drawing/2014/main" id="{3BA5B8E4-EFD8-A5F7-8F70-8F279FCA724A}"/>
              </a:ext>
            </a:extLst>
          </p:cNvPr>
          <p:cNvSpPr txBox="1"/>
          <p:nvPr/>
        </p:nvSpPr>
        <p:spPr>
          <a:xfrm>
            <a:off x="6448926" y="3505201"/>
            <a:ext cx="3120511" cy="1708160"/>
          </a:xfrm>
          <a:prstGeom prst="rect">
            <a:avLst/>
          </a:prstGeom>
          <a:solidFill>
            <a:srgbClr val="2E75B6"/>
          </a:solidFill>
          <a:ln>
            <a:solidFill>
              <a:srgbClr val="32659A"/>
            </a:solidFill>
          </a:ln>
        </p:spPr>
        <p:txBody>
          <a:bodyPr wrap="square" rtlCol="0">
            <a:spAutoFit/>
          </a:bodyPr>
          <a:lstStyle/>
          <a:p>
            <a:pPr algn="ctr"/>
            <a:r>
              <a:rPr lang="de-DE" sz="2000" b="1" dirty="0">
                <a:solidFill>
                  <a:schemeClr val="bg1"/>
                </a:solidFill>
              </a:rPr>
              <a:t>Strukturell</a:t>
            </a:r>
          </a:p>
          <a:p>
            <a:r>
              <a:rPr lang="de-DE" sz="200" b="1" dirty="0">
                <a:solidFill>
                  <a:schemeClr val="bg1"/>
                </a:solidFill>
              </a:rPr>
              <a:t> </a:t>
            </a:r>
          </a:p>
          <a:p>
            <a:endParaRPr lang="de-DE" sz="200" b="1" dirty="0">
              <a:solidFill>
                <a:schemeClr val="bg1"/>
              </a:solidFill>
            </a:endParaRPr>
          </a:p>
          <a:p>
            <a:endParaRPr lang="de-DE" sz="200" b="1" dirty="0">
              <a:solidFill>
                <a:schemeClr val="bg1"/>
              </a:solidFill>
            </a:endParaRPr>
          </a:p>
          <a:p>
            <a:endParaRPr lang="de-DE" sz="200" b="1" dirty="0">
              <a:solidFill>
                <a:schemeClr val="bg1"/>
              </a:solidFill>
            </a:endParaRPr>
          </a:p>
          <a:p>
            <a:endParaRPr lang="de-DE" sz="200" b="1" dirty="0">
              <a:solidFill>
                <a:schemeClr val="bg1"/>
              </a:solidFill>
            </a:endParaRPr>
          </a:p>
          <a:p>
            <a:pPr algn="ctr"/>
            <a:r>
              <a:rPr lang="de-DE" sz="1600" dirty="0">
                <a:solidFill>
                  <a:schemeClr val="bg1"/>
                </a:solidFill>
              </a:rPr>
              <a:t>Unterstützungsfunktion </a:t>
            </a:r>
          </a:p>
          <a:p>
            <a:pPr algn="ctr"/>
            <a:r>
              <a:rPr lang="de-DE" sz="1600" dirty="0">
                <a:solidFill>
                  <a:schemeClr val="bg1"/>
                </a:solidFill>
              </a:rPr>
              <a:t>für die örtlichen Träger der öffentlichen Jugendhilfe*</a:t>
            </a:r>
          </a:p>
          <a:p>
            <a:pPr algn="just"/>
            <a:r>
              <a:rPr lang="de-DE" sz="100" dirty="0">
                <a:solidFill>
                  <a:schemeClr val="bg1"/>
                </a:solidFill>
              </a:rPr>
              <a:t> </a:t>
            </a: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pPr algn="just"/>
            <a:endParaRPr lang="de-DE" sz="100" dirty="0">
              <a:solidFill>
                <a:schemeClr val="bg1"/>
              </a:solidFill>
            </a:endParaRPr>
          </a:p>
          <a:p>
            <a:r>
              <a:rPr lang="de-DE" sz="1500" dirty="0">
                <a:solidFill>
                  <a:schemeClr val="bg1"/>
                </a:solidFill>
              </a:rPr>
              <a:t>	            </a:t>
            </a:r>
            <a:r>
              <a:rPr lang="de-DE" sz="1300" dirty="0">
                <a:solidFill>
                  <a:schemeClr val="bg1"/>
                </a:solidFill>
              </a:rPr>
              <a:t>(§ 10b Abs. 2 SGB VIII)</a:t>
            </a:r>
          </a:p>
        </p:txBody>
      </p:sp>
      <p:grpSp>
        <p:nvGrpSpPr>
          <p:cNvPr id="7" name="Gruppieren 6">
            <a:extLst>
              <a:ext uri="{FF2B5EF4-FFF2-40B4-BE49-F238E27FC236}">
                <a16:creationId xmlns:a16="http://schemas.microsoft.com/office/drawing/2014/main" id="{30E19D55-CF3C-3D79-F9A1-A82B56810C48}"/>
              </a:ext>
            </a:extLst>
          </p:cNvPr>
          <p:cNvGrpSpPr/>
          <p:nvPr/>
        </p:nvGrpSpPr>
        <p:grpSpPr>
          <a:xfrm>
            <a:off x="4295707" y="1391782"/>
            <a:ext cx="3120510" cy="1669310"/>
            <a:chOff x="5471199" y="0"/>
            <a:chExt cx="2655093" cy="5418667"/>
          </a:xfrm>
          <a:solidFill>
            <a:srgbClr val="2E75B6"/>
          </a:solidFill>
        </p:grpSpPr>
        <p:sp>
          <p:nvSpPr>
            <p:cNvPr id="9" name="Rechteck: abgerundete Ecken 8">
              <a:extLst>
                <a:ext uri="{FF2B5EF4-FFF2-40B4-BE49-F238E27FC236}">
                  <a16:creationId xmlns:a16="http://schemas.microsoft.com/office/drawing/2014/main" id="{1532F8AB-3E6A-906D-BC32-53246D19637A}"/>
                </a:ext>
              </a:extLst>
            </p:cNvPr>
            <p:cNvSpPr/>
            <p:nvPr/>
          </p:nvSpPr>
          <p:spPr>
            <a:xfrm>
              <a:off x="5471199" y="0"/>
              <a:ext cx="2655093" cy="5418667"/>
            </a:xfrm>
            <a:prstGeom prst="roundRect">
              <a:avLst>
                <a:gd name="adj" fmla="val 10000"/>
              </a:avLst>
            </a:prstGeom>
            <a:grpFill/>
            <a:ln>
              <a:solidFill>
                <a:srgbClr val="32659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hteck: abgerundete Ecken 10">
              <a:extLst>
                <a:ext uri="{FF2B5EF4-FFF2-40B4-BE49-F238E27FC236}">
                  <a16:creationId xmlns:a16="http://schemas.microsoft.com/office/drawing/2014/main" id="{C89149B1-6731-876A-2AE4-ED8CE950ACB7}"/>
                </a:ext>
              </a:extLst>
            </p:cNvPr>
            <p:cNvSpPr txBox="1"/>
            <p:nvPr/>
          </p:nvSpPr>
          <p:spPr>
            <a:xfrm>
              <a:off x="5471199" y="2167466"/>
              <a:ext cx="2655093" cy="21674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de-DE" sz="6100" kern="1200" dirty="0"/>
            </a:p>
          </p:txBody>
        </p:sp>
      </p:grpSp>
      <p:sp>
        <p:nvSpPr>
          <p:cNvPr id="23" name="Textfeld 22">
            <a:extLst>
              <a:ext uri="{FF2B5EF4-FFF2-40B4-BE49-F238E27FC236}">
                <a16:creationId xmlns:a16="http://schemas.microsoft.com/office/drawing/2014/main" id="{A6569394-9E98-FB3A-AC00-68D0AE6F7171}"/>
              </a:ext>
            </a:extLst>
          </p:cNvPr>
          <p:cNvSpPr txBox="1"/>
          <p:nvPr/>
        </p:nvSpPr>
        <p:spPr>
          <a:xfrm>
            <a:off x="4335091" y="1872494"/>
            <a:ext cx="3041741" cy="707886"/>
          </a:xfrm>
          <a:prstGeom prst="rect">
            <a:avLst/>
          </a:prstGeom>
          <a:noFill/>
          <a:ln>
            <a:noFill/>
          </a:ln>
        </p:spPr>
        <p:txBody>
          <a:bodyPr wrap="square" rtlCol="0">
            <a:spAutoFit/>
          </a:bodyPr>
          <a:lstStyle/>
          <a:p>
            <a:pPr algn="ctr"/>
            <a:r>
              <a:rPr lang="de-DE" sz="4000" b="1" dirty="0">
                <a:solidFill>
                  <a:schemeClr val="bg1"/>
                </a:solidFill>
              </a:rPr>
              <a:t>Doppelrolle</a:t>
            </a:r>
          </a:p>
        </p:txBody>
      </p:sp>
      <p:sp>
        <p:nvSpPr>
          <p:cNvPr id="26" name="Pfeil: nach links und rechts 25">
            <a:extLst>
              <a:ext uri="{FF2B5EF4-FFF2-40B4-BE49-F238E27FC236}">
                <a16:creationId xmlns:a16="http://schemas.microsoft.com/office/drawing/2014/main" id="{4CC8C0A1-04F1-2133-CCAA-4718BBAB1965}"/>
              </a:ext>
            </a:extLst>
          </p:cNvPr>
          <p:cNvSpPr/>
          <p:nvPr/>
        </p:nvSpPr>
        <p:spPr>
          <a:xfrm>
            <a:off x="2282581" y="5253691"/>
            <a:ext cx="7286855" cy="845956"/>
          </a:xfrm>
          <a:prstGeom prst="leftRightArrow">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B30AC41B-B4F4-532E-BF02-432D2F2EF417}"/>
              </a:ext>
            </a:extLst>
          </p:cNvPr>
          <p:cNvSpPr txBox="1"/>
          <p:nvPr/>
        </p:nvSpPr>
        <p:spPr>
          <a:xfrm>
            <a:off x="4335091" y="5434332"/>
            <a:ext cx="3402533" cy="477054"/>
          </a:xfrm>
          <a:prstGeom prst="rect">
            <a:avLst/>
          </a:prstGeom>
          <a:noFill/>
        </p:spPr>
        <p:txBody>
          <a:bodyPr wrap="square" rtlCol="0">
            <a:spAutoFit/>
          </a:bodyPr>
          <a:lstStyle/>
          <a:p>
            <a:r>
              <a:rPr lang="de-DE" sz="2500" b="1" dirty="0">
                <a:solidFill>
                  <a:srgbClr val="2E75B6"/>
                </a:solidFill>
              </a:rPr>
              <a:t>Wechselseitiger Nutzen</a:t>
            </a:r>
          </a:p>
        </p:txBody>
      </p:sp>
      <p:sp>
        <p:nvSpPr>
          <p:cNvPr id="28" name="Pfeil: nach rechts 27">
            <a:extLst>
              <a:ext uri="{FF2B5EF4-FFF2-40B4-BE49-F238E27FC236}">
                <a16:creationId xmlns:a16="http://schemas.microsoft.com/office/drawing/2014/main" id="{0AC2E769-1BFF-5FBB-9EE3-BAEAFF3C6EE8}"/>
              </a:ext>
            </a:extLst>
          </p:cNvPr>
          <p:cNvSpPr/>
          <p:nvPr/>
        </p:nvSpPr>
        <p:spPr>
          <a:xfrm rot="5400000">
            <a:off x="4289701" y="2745983"/>
            <a:ext cx="733654" cy="721642"/>
          </a:xfrm>
          <a:prstGeom prst="rightArrow">
            <a:avLst>
              <a:gd name="adj1" fmla="val 18035"/>
              <a:gd name="adj2" fmla="val 34839"/>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28">
            <a:extLst>
              <a:ext uri="{FF2B5EF4-FFF2-40B4-BE49-F238E27FC236}">
                <a16:creationId xmlns:a16="http://schemas.microsoft.com/office/drawing/2014/main" id="{9D0D3C94-58F1-F4A7-603C-B99CFDAC3522}"/>
              </a:ext>
            </a:extLst>
          </p:cNvPr>
          <p:cNvSpPr/>
          <p:nvPr/>
        </p:nvSpPr>
        <p:spPr>
          <a:xfrm rot="5400000">
            <a:off x="6688569" y="2753600"/>
            <a:ext cx="733654" cy="721642"/>
          </a:xfrm>
          <a:prstGeom prst="rightArrow">
            <a:avLst>
              <a:gd name="adj1" fmla="val 18035"/>
              <a:gd name="adj2" fmla="val 34839"/>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8F16BF21-B50B-4D01-40A0-62EEC9523EE2}"/>
              </a:ext>
            </a:extLst>
          </p:cNvPr>
          <p:cNvSpPr/>
          <p:nvPr/>
        </p:nvSpPr>
        <p:spPr>
          <a:xfrm>
            <a:off x="6005627" y="3135891"/>
            <a:ext cx="4086726" cy="24467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B5C757A6-5E21-229D-8DBD-33A3BE168C1F}"/>
              </a:ext>
            </a:extLst>
          </p:cNvPr>
          <p:cNvSpPr txBox="1"/>
          <p:nvPr/>
        </p:nvSpPr>
        <p:spPr>
          <a:xfrm>
            <a:off x="215169" y="347732"/>
            <a:ext cx="7452599" cy="1554272"/>
          </a:xfrm>
          <a:prstGeom prst="rect">
            <a:avLst/>
          </a:prstGeom>
          <a:noFill/>
        </p:spPr>
        <p:txBody>
          <a:bodyPr wrap="square" rtlCol="0">
            <a:spAutoFit/>
          </a:bodyPr>
          <a:lstStyle/>
          <a:p>
            <a:r>
              <a:rPr lang="de-DE" sz="3500" b="1" dirty="0">
                <a:solidFill>
                  <a:srgbClr val="2E75B6"/>
                </a:solidFill>
              </a:rPr>
              <a:t>Aufgaben der Verfahrenslotsin / </a:t>
            </a:r>
          </a:p>
          <a:p>
            <a:r>
              <a:rPr lang="de-DE" sz="3500" b="1" dirty="0">
                <a:solidFill>
                  <a:srgbClr val="2E75B6"/>
                </a:solidFill>
              </a:rPr>
              <a:t>des Verfahrenslotsens</a:t>
            </a:r>
          </a:p>
          <a:p>
            <a:r>
              <a:rPr lang="de-DE" sz="2500" dirty="0">
                <a:solidFill>
                  <a:srgbClr val="2E75B6"/>
                </a:solidFill>
              </a:rPr>
              <a:t>Doppelrolle</a:t>
            </a:r>
          </a:p>
        </p:txBody>
      </p:sp>
      <p:sp>
        <p:nvSpPr>
          <p:cNvPr id="17" name="Textfeld 16">
            <a:extLst>
              <a:ext uri="{FF2B5EF4-FFF2-40B4-BE49-F238E27FC236}">
                <a16:creationId xmlns:a16="http://schemas.microsoft.com/office/drawing/2014/main" id="{AFEA3D46-046F-2779-DBBE-54B64A678066}"/>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20" name="Datumsplatzhalter 108">
            <a:extLst>
              <a:ext uri="{FF2B5EF4-FFF2-40B4-BE49-F238E27FC236}">
                <a16:creationId xmlns:a16="http://schemas.microsoft.com/office/drawing/2014/main" id="{683C3831-B849-8324-66E0-9ED402A45425}"/>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21" name="Foliennummernplatzhalter 109">
            <a:extLst>
              <a:ext uri="{FF2B5EF4-FFF2-40B4-BE49-F238E27FC236}">
                <a16:creationId xmlns:a16="http://schemas.microsoft.com/office/drawing/2014/main" id="{F14C14B2-4183-7495-AA80-D9314D6C2DCE}"/>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31</a:t>
            </a:fld>
            <a:endParaRPr lang="de-DE" dirty="0">
              <a:solidFill>
                <a:schemeClr val="bg1"/>
              </a:solidFill>
            </a:endParaRPr>
          </a:p>
        </p:txBody>
      </p:sp>
      <p:sp>
        <p:nvSpPr>
          <p:cNvPr id="3" name="Textfeld 2">
            <a:extLst>
              <a:ext uri="{FF2B5EF4-FFF2-40B4-BE49-F238E27FC236}">
                <a16:creationId xmlns:a16="http://schemas.microsoft.com/office/drawing/2014/main" id="{825DA19B-D501-177C-A266-47218AB32F08}"/>
              </a:ext>
            </a:extLst>
          </p:cNvPr>
          <p:cNvSpPr txBox="1"/>
          <p:nvPr/>
        </p:nvSpPr>
        <p:spPr>
          <a:xfrm>
            <a:off x="152614" y="6310114"/>
            <a:ext cx="11193352" cy="246221"/>
          </a:xfrm>
          <a:prstGeom prst="rect">
            <a:avLst/>
          </a:prstGeom>
          <a:noFill/>
        </p:spPr>
        <p:txBody>
          <a:bodyPr wrap="square">
            <a:spAutoFit/>
          </a:bodyPr>
          <a:lstStyle/>
          <a:p>
            <a:pPr algn="ctr"/>
            <a:r>
              <a:rPr lang="de-DE" sz="1000" dirty="0"/>
              <a:t>* Das Jugendamt legt die Aufgaben des Verfahrenslotsen für diesen Aufgabenbereich fest. Der Verfahrenslotse ist somit nicht weisungsungebunden.</a:t>
            </a:r>
          </a:p>
        </p:txBody>
      </p:sp>
    </p:spTree>
    <p:extLst>
      <p:ext uri="{BB962C8B-B14F-4D97-AF65-F5344CB8AC3E}">
        <p14:creationId xmlns:p14="http://schemas.microsoft.com/office/powerpoint/2010/main" val="31658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feil: gebogen 16">
            <a:extLst>
              <a:ext uri="{FF2B5EF4-FFF2-40B4-BE49-F238E27FC236}">
                <a16:creationId xmlns:a16="http://schemas.microsoft.com/office/drawing/2014/main" id="{011877CB-9027-49F1-B894-2E26BBA127C5}"/>
              </a:ext>
            </a:extLst>
          </p:cNvPr>
          <p:cNvSpPr/>
          <p:nvPr/>
        </p:nvSpPr>
        <p:spPr>
          <a:xfrm rot="523068">
            <a:off x="3224447" y="1166061"/>
            <a:ext cx="5575791" cy="5556550"/>
          </a:xfrm>
          <a:prstGeom prst="circularArrow">
            <a:avLst>
              <a:gd name="adj1" fmla="val 3313"/>
              <a:gd name="adj2" fmla="val 397498"/>
              <a:gd name="adj3" fmla="val 13824803"/>
              <a:gd name="adj4" fmla="val 17072825"/>
              <a:gd name="adj5" fmla="val 5757"/>
            </a:avLst>
          </a:prstGeom>
          <a:solidFill>
            <a:srgbClr val="2E75B6"/>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Gleichschenkliges Dreieck 2">
            <a:extLst>
              <a:ext uri="{FF2B5EF4-FFF2-40B4-BE49-F238E27FC236}">
                <a16:creationId xmlns:a16="http://schemas.microsoft.com/office/drawing/2014/main" id="{EE36B02E-D6BE-4BC3-8E0F-C5A206AEFD2D}"/>
              </a:ext>
            </a:extLst>
          </p:cNvPr>
          <p:cNvSpPr/>
          <p:nvPr/>
        </p:nvSpPr>
        <p:spPr>
          <a:xfrm>
            <a:off x="4238027" y="1953943"/>
            <a:ext cx="3514311" cy="957573"/>
          </a:xfrm>
          <a:prstGeom prst="triangle">
            <a:avLst>
              <a:gd name="adj" fmla="val 50000"/>
            </a:avLst>
          </a:prstGeom>
          <a:solidFill>
            <a:srgbClr val="32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AEB99DB2-C9C7-463E-BD46-4F6A5A36DE17}"/>
              </a:ext>
            </a:extLst>
          </p:cNvPr>
          <p:cNvSpPr txBox="1"/>
          <p:nvPr/>
        </p:nvSpPr>
        <p:spPr>
          <a:xfrm>
            <a:off x="5067271" y="2439826"/>
            <a:ext cx="2014274" cy="400110"/>
          </a:xfrm>
          <a:prstGeom prst="rect">
            <a:avLst/>
          </a:prstGeom>
          <a:noFill/>
        </p:spPr>
        <p:txBody>
          <a:bodyPr wrap="square" rtlCol="0">
            <a:spAutoFit/>
          </a:bodyPr>
          <a:lstStyle/>
          <a:p>
            <a:r>
              <a:rPr lang="de-DE" sz="2000" dirty="0">
                <a:solidFill>
                  <a:schemeClr val="bg1"/>
                </a:solidFill>
              </a:rPr>
              <a:t>Inklusive Haltung</a:t>
            </a:r>
          </a:p>
        </p:txBody>
      </p:sp>
      <p:sp>
        <p:nvSpPr>
          <p:cNvPr id="4" name="Rechteck 3">
            <a:extLst>
              <a:ext uri="{FF2B5EF4-FFF2-40B4-BE49-F238E27FC236}">
                <a16:creationId xmlns:a16="http://schemas.microsoft.com/office/drawing/2014/main" id="{381973C8-469F-44FC-88C8-F36AA22CCCA6}"/>
              </a:ext>
            </a:extLst>
          </p:cNvPr>
          <p:cNvSpPr/>
          <p:nvPr/>
        </p:nvSpPr>
        <p:spPr>
          <a:xfrm>
            <a:off x="4253350" y="2950394"/>
            <a:ext cx="3514311" cy="579695"/>
          </a:xfrm>
          <a:prstGeom prst="rect">
            <a:avLst/>
          </a:prstGeom>
          <a:solidFill>
            <a:srgbClr val="3C7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2AFB85BB-265B-4F83-B269-FBA49F74B453}"/>
              </a:ext>
            </a:extLst>
          </p:cNvPr>
          <p:cNvSpPr/>
          <p:nvPr/>
        </p:nvSpPr>
        <p:spPr>
          <a:xfrm>
            <a:off x="4253350" y="4798065"/>
            <a:ext cx="3514311" cy="579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extfeld 33">
            <a:extLst>
              <a:ext uri="{FF2B5EF4-FFF2-40B4-BE49-F238E27FC236}">
                <a16:creationId xmlns:a16="http://schemas.microsoft.com/office/drawing/2014/main" id="{43525788-6F91-455E-ABDC-470AA0F8F1BD}"/>
              </a:ext>
            </a:extLst>
          </p:cNvPr>
          <p:cNvSpPr txBox="1"/>
          <p:nvPr/>
        </p:nvSpPr>
        <p:spPr>
          <a:xfrm>
            <a:off x="4343611" y="4895742"/>
            <a:ext cx="3747485" cy="400110"/>
          </a:xfrm>
          <a:prstGeom prst="rect">
            <a:avLst/>
          </a:prstGeom>
          <a:noFill/>
        </p:spPr>
        <p:txBody>
          <a:bodyPr wrap="square" rtlCol="0">
            <a:spAutoFit/>
          </a:bodyPr>
          <a:lstStyle/>
          <a:p>
            <a:r>
              <a:rPr lang="de-DE" sz="2000" dirty="0"/>
              <a:t>Grundprinzip der Partizipation</a:t>
            </a:r>
          </a:p>
        </p:txBody>
      </p:sp>
      <p:sp>
        <p:nvSpPr>
          <p:cNvPr id="35" name="Rechteck 34">
            <a:extLst>
              <a:ext uri="{FF2B5EF4-FFF2-40B4-BE49-F238E27FC236}">
                <a16:creationId xmlns:a16="http://schemas.microsoft.com/office/drawing/2014/main" id="{299E4229-AFA5-47C7-9C2A-13E8EBD33552}"/>
              </a:ext>
            </a:extLst>
          </p:cNvPr>
          <p:cNvSpPr/>
          <p:nvPr/>
        </p:nvSpPr>
        <p:spPr>
          <a:xfrm>
            <a:off x="4253350" y="3563063"/>
            <a:ext cx="3514311" cy="579695"/>
          </a:xfrm>
          <a:prstGeom prst="rect">
            <a:avLst/>
          </a:prstGeom>
          <a:solidFill>
            <a:srgbClr val="548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a:extLst>
              <a:ext uri="{FF2B5EF4-FFF2-40B4-BE49-F238E27FC236}">
                <a16:creationId xmlns:a16="http://schemas.microsoft.com/office/drawing/2014/main" id="{6DAC48C8-CE2B-4565-B6C4-1567E4438A0E}"/>
              </a:ext>
            </a:extLst>
          </p:cNvPr>
          <p:cNvSpPr txBox="1"/>
          <p:nvPr/>
        </p:nvSpPr>
        <p:spPr>
          <a:xfrm>
            <a:off x="5547944" y="3054758"/>
            <a:ext cx="989745" cy="400110"/>
          </a:xfrm>
          <a:prstGeom prst="rect">
            <a:avLst/>
          </a:prstGeom>
          <a:noFill/>
        </p:spPr>
        <p:txBody>
          <a:bodyPr wrap="square" rtlCol="0">
            <a:spAutoFit/>
          </a:bodyPr>
          <a:lstStyle/>
          <a:p>
            <a:pPr algn="ctr"/>
            <a:r>
              <a:rPr lang="de-DE" sz="2000" dirty="0">
                <a:solidFill>
                  <a:schemeClr val="bg1"/>
                </a:solidFill>
              </a:rPr>
              <a:t>Leitung</a:t>
            </a:r>
          </a:p>
        </p:txBody>
      </p:sp>
      <p:sp>
        <p:nvSpPr>
          <p:cNvPr id="37" name="Rechteck 36">
            <a:extLst>
              <a:ext uri="{FF2B5EF4-FFF2-40B4-BE49-F238E27FC236}">
                <a16:creationId xmlns:a16="http://schemas.microsoft.com/office/drawing/2014/main" id="{627905A6-251B-4FD3-8DD4-5AC25E6B0F7B}"/>
              </a:ext>
            </a:extLst>
          </p:cNvPr>
          <p:cNvSpPr/>
          <p:nvPr/>
        </p:nvSpPr>
        <p:spPr>
          <a:xfrm>
            <a:off x="4253350" y="4180753"/>
            <a:ext cx="3514311" cy="579695"/>
          </a:xfrm>
          <a:prstGeom prst="rect">
            <a:avLst/>
          </a:prstGeom>
          <a:solidFill>
            <a:srgbClr val="7AA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E1906B0-51D0-41B9-A549-905CBC00D3B6}"/>
              </a:ext>
            </a:extLst>
          </p:cNvPr>
          <p:cNvSpPr txBox="1"/>
          <p:nvPr/>
        </p:nvSpPr>
        <p:spPr>
          <a:xfrm>
            <a:off x="4957548" y="4292682"/>
            <a:ext cx="2194915" cy="400110"/>
          </a:xfrm>
          <a:prstGeom prst="rect">
            <a:avLst/>
          </a:prstGeom>
          <a:noFill/>
        </p:spPr>
        <p:txBody>
          <a:bodyPr wrap="square" rtlCol="0">
            <a:spAutoFit/>
          </a:bodyPr>
          <a:lstStyle/>
          <a:p>
            <a:pPr algn="ctr"/>
            <a:r>
              <a:rPr lang="de-DE" sz="2000" dirty="0">
                <a:solidFill>
                  <a:schemeClr val="bg1"/>
                </a:solidFill>
              </a:rPr>
              <a:t>Mitarbeiterschaft</a:t>
            </a:r>
          </a:p>
        </p:txBody>
      </p:sp>
      <p:sp>
        <p:nvSpPr>
          <p:cNvPr id="40" name="Textfeld 39">
            <a:extLst>
              <a:ext uri="{FF2B5EF4-FFF2-40B4-BE49-F238E27FC236}">
                <a16:creationId xmlns:a16="http://schemas.microsoft.com/office/drawing/2014/main" id="{FBBEDDD6-94F7-4B02-B7A1-E74485C3EC52}"/>
              </a:ext>
            </a:extLst>
          </p:cNvPr>
          <p:cNvSpPr txBox="1"/>
          <p:nvPr/>
        </p:nvSpPr>
        <p:spPr>
          <a:xfrm>
            <a:off x="5067271" y="1473283"/>
            <a:ext cx="1875886" cy="400110"/>
          </a:xfrm>
          <a:prstGeom prst="rect">
            <a:avLst/>
          </a:prstGeom>
          <a:noFill/>
        </p:spPr>
        <p:txBody>
          <a:bodyPr wrap="square" rtlCol="0">
            <a:spAutoFit/>
          </a:bodyPr>
          <a:lstStyle/>
          <a:p>
            <a:r>
              <a:rPr lang="de-DE" sz="2000" b="1" dirty="0">
                <a:solidFill>
                  <a:srgbClr val="B04453"/>
                </a:solidFill>
              </a:rPr>
              <a:t>Wissenstransfer</a:t>
            </a:r>
          </a:p>
        </p:txBody>
      </p:sp>
      <p:sp>
        <p:nvSpPr>
          <p:cNvPr id="44" name="Pfeil: nach links und rechts 43">
            <a:extLst>
              <a:ext uri="{FF2B5EF4-FFF2-40B4-BE49-F238E27FC236}">
                <a16:creationId xmlns:a16="http://schemas.microsoft.com/office/drawing/2014/main" id="{BFC711D8-FCFA-4E99-96C7-F11AEAFA2DC0}"/>
              </a:ext>
            </a:extLst>
          </p:cNvPr>
          <p:cNvSpPr/>
          <p:nvPr/>
        </p:nvSpPr>
        <p:spPr>
          <a:xfrm rot="16200000">
            <a:off x="5627788" y="5615605"/>
            <a:ext cx="830059" cy="406944"/>
          </a:xfrm>
          <a:prstGeom prst="leftRightArrow">
            <a:avLst>
              <a:gd name="adj1" fmla="val 22715"/>
              <a:gd name="adj2" fmla="val 36687"/>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17E32443-20ED-4106-99FF-57CCD49A08F4}"/>
              </a:ext>
            </a:extLst>
          </p:cNvPr>
          <p:cNvSpPr txBox="1"/>
          <p:nvPr/>
        </p:nvSpPr>
        <p:spPr>
          <a:xfrm>
            <a:off x="1219087" y="3575004"/>
            <a:ext cx="1814815" cy="400110"/>
          </a:xfrm>
          <a:prstGeom prst="rect">
            <a:avLst/>
          </a:prstGeom>
          <a:noFill/>
        </p:spPr>
        <p:txBody>
          <a:bodyPr wrap="square" rtlCol="0">
            <a:spAutoFit/>
          </a:bodyPr>
          <a:lstStyle/>
          <a:p>
            <a:r>
              <a:rPr lang="de-DE" sz="2000" dirty="0"/>
              <a:t>Netzwerkarbeit</a:t>
            </a:r>
          </a:p>
        </p:txBody>
      </p:sp>
      <p:sp>
        <p:nvSpPr>
          <p:cNvPr id="55" name="Textfeld 54">
            <a:extLst>
              <a:ext uri="{FF2B5EF4-FFF2-40B4-BE49-F238E27FC236}">
                <a16:creationId xmlns:a16="http://schemas.microsoft.com/office/drawing/2014/main" id="{F53326E3-06DD-4ED8-94F9-1F0DA8DF8035}"/>
              </a:ext>
            </a:extLst>
          </p:cNvPr>
          <p:cNvSpPr txBox="1"/>
          <p:nvPr/>
        </p:nvSpPr>
        <p:spPr>
          <a:xfrm>
            <a:off x="102778" y="1921548"/>
            <a:ext cx="3514311" cy="707886"/>
          </a:xfrm>
          <a:prstGeom prst="rect">
            <a:avLst/>
          </a:prstGeom>
          <a:noFill/>
        </p:spPr>
        <p:txBody>
          <a:bodyPr wrap="square" rtlCol="0">
            <a:spAutoFit/>
          </a:bodyPr>
          <a:lstStyle/>
          <a:p>
            <a:r>
              <a:rPr lang="de-DE" sz="2000" dirty="0"/>
              <a:t>Gewinnung, Aufbewahrung und Verbreitung von Kenntnissen</a:t>
            </a:r>
          </a:p>
        </p:txBody>
      </p:sp>
      <p:sp>
        <p:nvSpPr>
          <p:cNvPr id="56" name="Textfeld 55">
            <a:extLst>
              <a:ext uri="{FF2B5EF4-FFF2-40B4-BE49-F238E27FC236}">
                <a16:creationId xmlns:a16="http://schemas.microsoft.com/office/drawing/2014/main" id="{C00306EE-C7BE-4842-B7C5-495512A1D7AB}"/>
              </a:ext>
            </a:extLst>
          </p:cNvPr>
          <p:cNvSpPr txBox="1"/>
          <p:nvPr/>
        </p:nvSpPr>
        <p:spPr>
          <a:xfrm>
            <a:off x="8994318" y="2546525"/>
            <a:ext cx="3207611" cy="707886"/>
          </a:xfrm>
          <a:prstGeom prst="rect">
            <a:avLst/>
          </a:prstGeom>
          <a:noFill/>
        </p:spPr>
        <p:txBody>
          <a:bodyPr wrap="square" rtlCol="0">
            <a:spAutoFit/>
          </a:bodyPr>
          <a:lstStyle/>
          <a:p>
            <a:r>
              <a:rPr lang="de-DE" sz="2000" dirty="0"/>
              <a:t>Vermeidung von Doppelstrukturen</a:t>
            </a:r>
          </a:p>
        </p:txBody>
      </p:sp>
      <p:sp>
        <p:nvSpPr>
          <p:cNvPr id="57" name="Textfeld 56">
            <a:extLst>
              <a:ext uri="{FF2B5EF4-FFF2-40B4-BE49-F238E27FC236}">
                <a16:creationId xmlns:a16="http://schemas.microsoft.com/office/drawing/2014/main" id="{20128B9E-AB3B-4241-8577-CF176D97363B}"/>
              </a:ext>
            </a:extLst>
          </p:cNvPr>
          <p:cNvSpPr txBox="1"/>
          <p:nvPr/>
        </p:nvSpPr>
        <p:spPr>
          <a:xfrm>
            <a:off x="8031963" y="1604759"/>
            <a:ext cx="2981287" cy="400110"/>
          </a:xfrm>
          <a:prstGeom prst="rect">
            <a:avLst/>
          </a:prstGeom>
          <a:noFill/>
        </p:spPr>
        <p:txBody>
          <a:bodyPr wrap="square" rtlCol="0">
            <a:spAutoFit/>
          </a:bodyPr>
          <a:lstStyle/>
          <a:p>
            <a:r>
              <a:rPr lang="de-DE" sz="2000" dirty="0"/>
              <a:t>Schaffung von Zugängen</a:t>
            </a:r>
          </a:p>
        </p:txBody>
      </p:sp>
      <p:sp>
        <p:nvSpPr>
          <p:cNvPr id="58" name="Textfeld 57">
            <a:extLst>
              <a:ext uri="{FF2B5EF4-FFF2-40B4-BE49-F238E27FC236}">
                <a16:creationId xmlns:a16="http://schemas.microsoft.com/office/drawing/2014/main" id="{6A595D2E-DAF4-4163-9744-FC2E4FE07567}"/>
              </a:ext>
            </a:extLst>
          </p:cNvPr>
          <p:cNvSpPr txBox="1"/>
          <p:nvPr/>
        </p:nvSpPr>
        <p:spPr>
          <a:xfrm>
            <a:off x="1466800" y="5159443"/>
            <a:ext cx="2550266" cy="1015663"/>
          </a:xfrm>
          <a:prstGeom prst="rect">
            <a:avLst/>
          </a:prstGeom>
          <a:noFill/>
        </p:spPr>
        <p:txBody>
          <a:bodyPr wrap="square" rtlCol="0">
            <a:spAutoFit/>
          </a:bodyPr>
          <a:lstStyle/>
          <a:p>
            <a:r>
              <a:rPr lang="de-DE" sz="2000" dirty="0"/>
              <a:t>Erfahrungen von Betroffenen und</a:t>
            </a:r>
          </a:p>
          <a:p>
            <a:r>
              <a:rPr lang="de-DE" sz="2000" dirty="0"/>
              <a:t>Netzwerkbeteiligten</a:t>
            </a:r>
          </a:p>
        </p:txBody>
      </p:sp>
      <p:sp>
        <p:nvSpPr>
          <p:cNvPr id="59" name="Textfeld 58">
            <a:extLst>
              <a:ext uri="{FF2B5EF4-FFF2-40B4-BE49-F238E27FC236}">
                <a16:creationId xmlns:a16="http://schemas.microsoft.com/office/drawing/2014/main" id="{3EBEB870-9583-4C32-BB4D-58284B4C64C9}"/>
              </a:ext>
            </a:extLst>
          </p:cNvPr>
          <p:cNvSpPr txBox="1"/>
          <p:nvPr/>
        </p:nvSpPr>
        <p:spPr>
          <a:xfrm>
            <a:off x="9130387" y="3870162"/>
            <a:ext cx="1506962" cy="400110"/>
          </a:xfrm>
          <a:prstGeom prst="rect">
            <a:avLst/>
          </a:prstGeom>
          <a:noFill/>
        </p:spPr>
        <p:txBody>
          <a:bodyPr wrap="square" rtlCol="0">
            <a:spAutoFit/>
          </a:bodyPr>
          <a:lstStyle/>
          <a:p>
            <a:r>
              <a:rPr lang="de-DE" sz="2000" dirty="0"/>
              <a:t>Transparenz</a:t>
            </a:r>
          </a:p>
        </p:txBody>
      </p:sp>
      <p:sp>
        <p:nvSpPr>
          <p:cNvPr id="64" name="Ellipse 63">
            <a:extLst>
              <a:ext uri="{FF2B5EF4-FFF2-40B4-BE49-F238E27FC236}">
                <a16:creationId xmlns:a16="http://schemas.microsoft.com/office/drawing/2014/main" id="{2CBE5D63-9576-4518-89AF-E1C3F72E7BC7}"/>
              </a:ext>
            </a:extLst>
          </p:cNvPr>
          <p:cNvSpPr/>
          <p:nvPr/>
        </p:nvSpPr>
        <p:spPr>
          <a:xfrm>
            <a:off x="3017647" y="3657738"/>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Ellipse 41">
            <a:extLst>
              <a:ext uri="{FF2B5EF4-FFF2-40B4-BE49-F238E27FC236}">
                <a16:creationId xmlns:a16="http://schemas.microsoft.com/office/drawing/2014/main" id="{E3B0ED15-5D71-48E1-947D-C42383E383DB}"/>
              </a:ext>
            </a:extLst>
          </p:cNvPr>
          <p:cNvSpPr/>
          <p:nvPr/>
        </p:nvSpPr>
        <p:spPr>
          <a:xfrm>
            <a:off x="3650451" y="1999949"/>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Ellipse 42">
            <a:extLst>
              <a:ext uri="{FF2B5EF4-FFF2-40B4-BE49-F238E27FC236}">
                <a16:creationId xmlns:a16="http://schemas.microsoft.com/office/drawing/2014/main" id="{214FA40D-853A-4916-A10A-A114662DA455}"/>
              </a:ext>
            </a:extLst>
          </p:cNvPr>
          <p:cNvSpPr/>
          <p:nvPr/>
        </p:nvSpPr>
        <p:spPr>
          <a:xfrm>
            <a:off x="3343078" y="5230140"/>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Ellipse 45">
            <a:extLst>
              <a:ext uri="{FF2B5EF4-FFF2-40B4-BE49-F238E27FC236}">
                <a16:creationId xmlns:a16="http://schemas.microsoft.com/office/drawing/2014/main" id="{3554D912-C051-487D-A983-9F60DB61AD10}"/>
              </a:ext>
            </a:extLst>
          </p:cNvPr>
          <p:cNvSpPr/>
          <p:nvPr/>
        </p:nvSpPr>
        <p:spPr>
          <a:xfrm>
            <a:off x="7743451" y="1663359"/>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Ellipse 46">
            <a:extLst>
              <a:ext uri="{FF2B5EF4-FFF2-40B4-BE49-F238E27FC236}">
                <a16:creationId xmlns:a16="http://schemas.microsoft.com/office/drawing/2014/main" id="{E99EC513-DB16-4186-BCD7-7B05467B4ABC}"/>
              </a:ext>
            </a:extLst>
          </p:cNvPr>
          <p:cNvSpPr/>
          <p:nvPr/>
        </p:nvSpPr>
        <p:spPr>
          <a:xfrm>
            <a:off x="8552632" y="2637478"/>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Ellipse 47">
            <a:extLst>
              <a:ext uri="{FF2B5EF4-FFF2-40B4-BE49-F238E27FC236}">
                <a16:creationId xmlns:a16="http://schemas.microsoft.com/office/drawing/2014/main" id="{82590C5D-CCFB-4ADA-859A-995C2C3EB3C0}"/>
              </a:ext>
            </a:extLst>
          </p:cNvPr>
          <p:cNvSpPr/>
          <p:nvPr/>
        </p:nvSpPr>
        <p:spPr>
          <a:xfrm>
            <a:off x="8782361" y="3921195"/>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Ellipse 48">
            <a:extLst>
              <a:ext uri="{FF2B5EF4-FFF2-40B4-BE49-F238E27FC236}">
                <a16:creationId xmlns:a16="http://schemas.microsoft.com/office/drawing/2014/main" id="{E3CDFC2B-1F26-4E27-B913-92280F68EA1A}"/>
              </a:ext>
            </a:extLst>
          </p:cNvPr>
          <p:cNvSpPr/>
          <p:nvPr/>
        </p:nvSpPr>
        <p:spPr>
          <a:xfrm>
            <a:off x="8479451" y="5130437"/>
            <a:ext cx="289337" cy="258371"/>
          </a:xfrm>
          <a:prstGeom prst="ellipse">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Textfeld 61">
            <a:extLst>
              <a:ext uri="{FF2B5EF4-FFF2-40B4-BE49-F238E27FC236}">
                <a16:creationId xmlns:a16="http://schemas.microsoft.com/office/drawing/2014/main" id="{6052CD75-556B-4AF3-89E4-5721E8889F57}"/>
              </a:ext>
            </a:extLst>
          </p:cNvPr>
          <p:cNvSpPr txBox="1"/>
          <p:nvPr/>
        </p:nvSpPr>
        <p:spPr>
          <a:xfrm>
            <a:off x="8861984" y="5074956"/>
            <a:ext cx="3173343" cy="400110"/>
          </a:xfrm>
          <a:prstGeom prst="rect">
            <a:avLst/>
          </a:prstGeom>
          <a:noFill/>
        </p:spPr>
        <p:txBody>
          <a:bodyPr wrap="square" rtlCol="0">
            <a:spAutoFit/>
          </a:bodyPr>
          <a:lstStyle/>
          <a:p>
            <a:r>
              <a:rPr lang="de-DE" sz="2000" dirty="0"/>
              <a:t>Erlangung von Fachwissen</a:t>
            </a:r>
          </a:p>
        </p:txBody>
      </p:sp>
      <p:sp>
        <p:nvSpPr>
          <p:cNvPr id="65" name="Rechteck 64">
            <a:extLst>
              <a:ext uri="{FF2B5EF4-FFF2-40B4-BE49-F238E27FC236}">
                <a16:creationId xmlns:a16="http://schemas.microsoft.com/office/drawing/2014/main" id="{1E93D08D-C42D-4A5E-BD13-A5EA08E7DE96}"/>
              </a:ext>
            </a:extLst>
          </p:cNvPr>
          <p:cNvSpPr/>
          <p:nvPr/>
        </p:nvSpPr>
        <p:spPr>
          <a:xfrm>
            <a:off x="5105437" y="5620248"/>
            <a:ext cx="1883958" cy="325768"/>
          </a:xfrm>
          <a:prstGeom prst="rect">
            <a:avLst/>
          </a:prstGeom>
          <a:solidFill>
            <a:srgbClr val="B0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6" name="Textfeld 65">
            <a:extLst>
              <a:ext uri="{FF2B5EF4-FFF2-40B4-BE49-F238E27FC236}">
                <a16:creationId xmlns:a16="http://schemas.microsoft.com/office/drawing/2014/main" id="{61549C76-91F5-47E6-B8B3-1823B1B59CF0}"/>
              </a:ext>
            </a:extLst>
          </p:cNvPr>
          <p:cNvSpPr txBox="1"/>
          <p:nvPr/>
        </p:nvSpPr>
        <p:spPr>
          <a:xfrm>
            <a:off x="5429206" y="5570970"/>
            <a:ext cx="1447161" cy="400110"/>
          </a:xfrm>
          <a:prstGeom prst="rect">
            <a:avLst/>
          </a:prstGeom>
          <a:noFill/>
        </p:spPr>
        <p:txBody>
          <a:bodyPr wrap="square" rtlCol="0">
            <a:spAutoFit/>
          </a:bodyPr>
          <a:lstStyle/>
          <a:p>
            <a:r>
              <a:rPr lang="de-DE" sz="2000" dirty="0">
                <a:solidFill>
                  <a:schemeClr val="bg1"/>
                </a:solidFill>
              </a:rPr>
              <a:t>Austausch</a:t>
            </a:r>
          </a:p>
        </p:txBody>
      </p:sp>
      <p:sp>
        <p:nvSpPr>
          <p:cNvPr id="41" name="Textfeld 40">
            <a:extLst>
              <a:ext uri="{FF2B5EF4-FFF2-40B4-BE49-F238E27FC236}">
                <a16:creationId xmlns:a16="http://schemas.microsoft.com/office/drawing/2014/main" id="{FAA88284-F2FF-48AC-91E4-DD7E86038648}"/>
              </a:ext>
            </a:extLst>
          </p:cNvPr>
          <p:cNvSpPr txBox="1"/>
          <p:nvPr/>
        </p:nvSpPr>
        <p:spPr>
          <a:xfrm>
            <a:off x="5253762" y="3666172"/>
            <a:ext cx="1597205" cy="400110"/>
          </a:xfrm>
          <a:prstGeom prst="rect">
            <a:avLst/>
          </a:prstGeom>
          <a:noFill/>
        </p:spPr>
        <p:txBody>
          <a:bodyPr wrap="square" rtlCol="0">
            <a:spAutoFit/>
          </a:bodyPr>
          <a:lstStyle/>
          <a:p>
            <a:pPr algn="ctr"/>
            <a:r>
              <a:rPr lang="de-DE" sz="2000" dirty="0">
                <a:solidFill>
                  <a:schemeClr val="bg1"/>
                </a:solidFill>
              </a:rPr>
              <a:t>Abteilungen</a:t>
            </a:r>
          </a:p>
        </p:txBody>
      </p:sp>
      <p:sp>
        <p:nvSpPr>
          <p:cNvPr id="2" name="Textfeld 1">
            <a:extLst>
              <a:ext uri="{FF2B5EF4-FFF2-40B4-BE49-F238E27FC236}">
                <a16:creationId xmlns:a16="http://schemas.microsoft.com/office/drawing/2014/main" id="{856A3828-B3DC-C4C9-2E0D-55E879564EDB}"/>
              </a:ext>
            </a:extLst>
          </p:cNvPr>
          <p:cNvSpPr txBox="1"/>
          <p:nvPr/>
        </p:nvSpPr>
        <p:spPr>
          <a:xfrm>
            <a:off x="215169" y="347732"/>
            <a:ext cx="11689616" cy="1015663"/>
          </a:xfrm>
          <a:prstGeom prst="rect">
            <a:avLst/>
          </a:prstGeom>
          <a:noFill/>
        </p:spPr>
        <p:txBody>
          <a:bodyPr wrap="square" rtlCol="0">
            <a:spAutoFit/>
          </a:bodyPr>
          <a:lstStyle/>
          <a:p>
            <a:r>
              <a:rPr lang="de-DE" sz="3500" b="1" dirty="0">
                <a:solidFill>
                  <a:srgbClr val="2E75B6"/>
                </a:solidFill>
              </a:rPr>
              <a:t>Aufgaben der Verfahrenslotsin / des Verfahrenslotsens</a:t>
            </a:r>
          </a:p>
          <a:p>
            <a:r>
              <a:rPr lang="de-DE" sz="2500" dirty="0">
                <a:solidFill>
                  <a:srgbClr val="2E75B6"/>
                </a:solidFill>
              </a:rPr>
              <a:t>Strukturelle Unterstützung nach § 10b Abs. 2 SGB VIII</a:t>
            </a:r>
          </a:p>
        </p:txBody>
      </p:sp>
      <p:sp>
        <p:nvSpPr>
          <p:cNvPr id="11" name="Textfeld 10">
            <a:extLst>
              <a:ext uri="{FF2B5EF4-FFF2-40B4-BE49-F238E27FC236}">
                <a16:creationId xmlns:a16="http://schemas.microsoft.com/office/drawing/2014/main" id="{2AFB058A-E476-AC5B-1828-107938B4BE41}"/>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3" name="Datumsplatzhalter 108">
            <a:extLst>
              <a:ext uri="{FF2B5EF4-FFF2-40B4-BE49-F238E27FC236}">
                <a16:creationId xmlns:a16="http://schemas.microsoft.com/office/drawing/2014/main" id="{D8715674-C071-DF1D-D42D-B2B8867B3652}"/>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4" name="Foliennummernplatzhalter 109">
            <a:extLst>
              <a:ext uri="{FF2B5EF4-FFF2-40B4-BE49-F238E27FC236}">
                <a16:creationId xmlns:a16="http://schemas.microsoft.com/office/drawing/2014/main" id="{2F2ACFEE-B8ED-CE66-22E6-438FD27E629D}"/>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32</a:t>
            </a:fld>
            <a:endParaRPr lang="de-DE" dirty="0">
              <a:solidFill>
                <a:schemeClr val="bg1"/>
              </a:solidFill>
            </a:endParaRPr>
          </a:p>
        </p:txBody>
      </p:sp>
    </p:spTree>
    <p:extLst>
      <p:ext uri="{BB962C8B-B14F-4D97-AF65-F5344CB8AC3E}">
        <p14:creationId xmlns:p14="http://schemas.microsoft.com/office/powerpoint/2010/main" val="67224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0F8570D0-5D3A-4B1E-9481-A37EB290C6B9}"/>
              </a:ext>
            </a:extLst>
          </p:cNvPr>
          <p:cNvSpPr txBox="1"/>
          <p:nvPr/>
        </p:nvSpPr>
        <p:spPr>
          <a:xfrm>
            <a:off x="253126" y="1691705"/>
            <a:ext cx="11938873" cy="3785652"/>
          </a:xfrm>
          <a:prstGeom prst="rect">
            <a:avLst/>
          </a:prstGeom>
          <a:noFill/>
        </p:spPr>
        <p:txBody>
          <a:bodyPr wrap="square" rtlCol="0">
            <a:spAutoFit/>
          </a:bodyPr>
          <a:lstStyle/>
          <a:p>
            <a:r>
              <a:rPr lang="de-DE" sz="2000" b="1" dirty="0">
                <a:solidFill>
                  <a:srgbClr val="2E75B6"/>
                </a:solidFill>
              </a:rPr>
              <a:t>Was kann das bedeuten?</a:t>
            </a:r>
          </a:p>
          <a:p>
            <a:endParaRPr lang="de-DE" sz="2000" b="1" dirty="0">
              <a:solidFill>
                <a:srgbClr val="32659A"/>
              </a:solidFill>
            </a:endParaRPr>
          </a:p>
          <a:p>
            <a:pPr marL="800100" lvl="1" indent="-342900">
              <a:buClr>
                <a:srgbClr val="2E75B6"/>
              </a:buClr>
              <a:buFont typeface="Wingdings" panose="05000000000000000000" pitchFamily="2" charset="2"/>
              <a:buChar char="§"/>
            </a:pPr>
            <a:r>
              <a:rPr lang="de-DE" sz="2000" b="1" dirty="0">
                <a:solidFill>
                  <a:srgbClr val="B04453"/>
                </a:solidFill>
              </a:rPr>
              <a:t>Beschreibung von Prozessen</a:t>
            </a:r>
            <a:endParaRPr lang="de-DE" sz="2000" dirty="0">
              <a:solidFill>
                <a:srgbClr val="B04453"/>
              </a:solidFill>
            </a:endParaRPr>
          </a:p>
          <a:p>
            <a:pPr marL="800100" lvl="1" indent="-342900">
              <a:buClr>
                <a:srgbClr val="2E75B6"/>
              </a:buClr>
              <a:buFont typeface="Wingdings" panose="05000000000000000000" pitchFamily="2" charset="2"/>
              <a:buChar char="§"/>
            </a:pPr>
            <a:r>
              <a:rPr lang="de-DE" sz="2000" b="1" dirty="0">
                <a:solidFill>
                  <a:srgbClr val="B04453"/>
                </a:solidFill>
              </a:rPr>
              <a:t>Prozessbegleitend</a:t>
            </a:r>
            <a:r>
              <a:rPr lang="de-DE" sz="2000" dirty="0"/>
              <a:t>: Unterstützung beim Aufbau tragfähiger Umstellungsstrukturen bei der Implementierung der großen Lösung (</a:t>
            </a:r>
            <a:r>
              <a:rPr lang="de-DE" sz="2000" b="1" dirty="0">
                <a:solidFill>
                  <a:srgbClr val="B04453"/>
                </a:solidFill>
              </a:rPr>
              <a:t>Konkretisierung: Gesetzentwurf 2025</a:t>
            </a:r>
            <a:r>
              <a:rPr lang="de-DE" sz="2000" dirty="0"/>
              <a:t>)</a:t>
            </a:r>
          </a:p>
          <a:p>
            <a:pPr marL="800100" lvl="1" indent="-342900">
              <a:buClr>
                <a:srgbClr val="2E75B6"/>
              </a:buClr>
              <a:buFont typeface="Wingdings" panose="05000000000000000000" pitchFamily="2" charset="2"/>
              <a:buChar char="§"/>
            </a:pPr>
            <a:r>
              <a:rPr lang="de-DE" sz="2000" dirty="0"/>
              <a:t>Beratung bei </a:t>
            </a:r>
            <a:r>
              <a:rPr lang="de-DE" sz="2000" b="1" dirty="0">
                <a:solidFill>
                  <a:srgbClr val="B04453"/>
                </a:solidFill>
              </a:rPr>
              <a:t>strukturellen</a:t>
            </a:r>
            <a:r>
              <a:rPr lang="de-DE" sz="2000" dirty="0"/>
              <a:t> Fragen. Zentral: das Stellen von Fragen, aufmerksam machen auf Ressourcen, Hürden und gut laufende Prozesse</a:t>
            </a:r>
          </a:p>
          <a:p>
            <a:pPr marL="800100" lvl="1" indent="-342900">
              <a:buClr>
                <a:srgbClr val="2E75B6"/>
              </a:buClr>
              <a:buFont typeface="Wingdings" panose="05000000000000000000" pitchFamily="2" charset="2"/>
              <a:buChar char="§"/>
            </a:pPr>
            <a:r>
              <a:rPr lang="de-DE" sz="2000" dirty="0"/>
              <a:t>Verbesserung und Beschreibung von </a:t>
            </a:r>
            <a:r>
              <a:rPr lang="de-DE" sz="2000" b="1" dirty="0">
                <a:solidFill>
                  <a:srgbClr val="B04453"/>
                </a:solidFill>
              </a:rPr>
              <a:t>Schnittstellen</a:t>
            </a:r>
          </a:p>
          <a:p>
            <a:pPr marL="800100" lvl="1" indent="-342900">
              <a:buClr>
                <a:srgbClr val="2E75B6"/>
              </a:buClr>
              <a:buFont typeface="Wingdings" panose="05000000000000000000" pitchFamily="2" charset="2"/>
              <a:buChar char="§"/>
            </a:pPr>
            <a:r>
              <a:rPr lang="de-DE" sz="2000" b="1" dirty="0">
                <a:solidFill>
                  <a:srgbClr val="B04453"/>
                </a:solidFill>
              </a:rPr>
              <a:t>Indizierung </a:t>
            </a:r>
            <a:r>
              <a:rPr lang="de-DE" sz="2000" dirty="0"/>
              <a:t>von </a:t>
            </a:r>
            <a:r>
              <a:rPr lang="de-DE" sz="2000" b="1" dirty="0">
                <a:solidFill>
                  <a:srgbClr val="B04453"/>
                </a:solidFill>
              </a:rPr>
              <a:t>Netzwerktreffen </a:t>
            </a:r>
            <a:r>
              <a:rPr lang="de-DE" sz="2000" dirty="0"/>
              <a:t>und </a:t>
            </a:r>
            <a:r>
              <a:rPr lang="de-DE" sz="2000" b="1" dirty="0">
                <a:solidFill>
                  <a:srgbClr val="B04453"/>
                </a:solidFill>
              </a:rPr>
              <a:t>regionalen Arbeitsgemeinschaften </a:t>
            </a:r>
            <a:r>
              <a:rPr lang="de-DE" sz="2000" dirty="0"/>
              <a:t>nach § 25 Abs. 2 SGB IX</a:t>
            </a:r>
          </a:p>
          <a:p>
            <a:pPr marL="800100" lvl="1" indent="-342900">
              <a:buClr>
                <a:srgbClr val="2E75B6"/>
              </a:buClr>
              <a:buFont typeface="Wingdings" panose="05000000000000000000" pitchFamily="2" charset="2"/>
              <a:buChar char="§"/>
            </a:pPr>
            <a:r>
              <a:rPr lang="de-DE" sz="2000" b="1" dirty="0">
                <a:solidFill>
                  <a:srgbClr val="B04453"/>
                </a:solidFill>
              </a:rPr>
              <a:t>Wegweisende Funktion</a:t>
            </a:r>
            <a:r>
              <a:rPr lang="de-DE" sz="2000" dirty="0"/>
              <a:t>: wer ist meine richtige Ansprechperson?</a:t>
            </a:r>
          </a:p>
          <a:p>
            <a:pPr marL="800100" lvl="1" indent="-342900">
              <a:buClr>
                <a:srgbClr val="2E75B6"/>
              </a:buClr>
              <a:buFont typeface="Wingdings" panose="05000000000000000000" pitchFamily="2" charset="2"/>
              <a:buChar char="§"/>
            </a:pPr>
            <a:r>
              <a:rPr lang="de-DE" sz="2000" dirty="0"/>
              <a:t>Regelmäßige Datenerhebungen und </a:t>
            </a:r>
            <a:r>
              <a:rPr lang="de-DE" sz="2000" b="1" dirty="0">
                <a:solidFill>
                  <a:srgbClr val="B04453"/>
                </a:solidFill>
              </a:rPr>
              <a:t>Berichterstattung</a:t>
            </a:r>
            <a:r>
              <a:rPr lang="de-DE" sz="2000" dirty="0"/>
              <a:t> im Jugendhilfeausschuss und/oder Verwaltung des Jugendamtes</a:t>
            </a:r>
            <a:endParaRPr lang="de-DE" sz="2000" b="1" dirty="0">
              <a:solidFill>
                <a:srgbClr val="32659A"/>
              </a:solidFill>
            </a:endParaRPr>
          </a:p>
        </p:txBody>
      </p:sp>
      <p:sp>
        <p:nvSpPr>
          <p:cNvPr id="3" name="Textfeld 2">
            <a:extLst>
              <a:ext uri="{FF2B5EF4-FFF2-40B4-BE49-F238E27FC236}">
                <a16:creationId xmlns:a16="http://schemas.microsoft.com/office/drawing/2014/main" id="{8007C2DF-27AA-2B44-489C-A82CBACE8F6C}"/>
              </a:ext>
            </a:extLst>
          </p:cNvPr>
          <p:cNvSpPr txBox="1"/>
          <p:nvPr/>
        </p:nvSpPr>
        <p:spPr>
          <a:xfrm>
            <a:off x="215168" y="347732"/>
            <a:ext cx="11504977" cy="1015663"/>
          </a:xfrm>
          <a:prstGeom prst="rect">
            <a:avLst/>
          </a:prstGeom>
          <a:noFill/>
        </p:spPr>
        <p:txBody>
          <a:bodyPr wrap="square" rtlCol="0">
            <a:spAutoFit/>
          </a:bodyPr>
          <a:lstStyle/>
          <a:p>
            <a:r>
              <a:rPr lang="de-DE" sz="3500" b="1" dirty="0">
                <a:solidFill>
                  <a:srgbClr val="2E75B6"/>
                </a:solidFill>
              </a:rPr>
              <a:t>Aufgaben der Verfahrenslotsin / des Verfahrenslotsens</a:t>
            </a:r>
          </a:p>
          <a:p>
            <a:r>
              <a:rPr lang="de-DE" sz="2500" dirty="0">
                <a:solidFill>
                  <a:srgbClr val="2E75B6"/>
                </a:solidFill>
              </a:rPr>
              <a:t>Strukturelle Unterstützung nach § 10b Abs. 2 SGB VIII</a:t>
            </a:r>
          </a:p>
        </p:txBody>
      </p:sp>
      <p:sp>
        <p:nvSpPr>
          <p:cNvPr id="9" name="Textfeld 8">
            <a:extLst>
              <a:ext uri="{FF2B5EF4-FFF2-40B4-BE49-F238E27FC236}">
                <a16:creationId xmlns:a16="http://schemas.microsoft.com/office/drawing/2014/main" id="{5E80013B-78ED-DB06-EE7E-628F8B810967}"/>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6" name="Datumsplatzhalter 108">
            <a:extLst>
              <a:ext uri="{FF2B5EF4-FFF2-40B4-BE49-F238E27FC236}">
                <a16:creationId xmlns:a16="http://schemas.microsoft.com/office/drawing/2014/main" id="{81B59F91-9B16-357E-94D8-8781308FD37E}"/>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7" name="Foliennummernplatzhalter 109">
            <a:extLst>
              <a:ext uri="{FF2B5EF4-FFF2-40B4-BE49-F238E27FC236}">
                <a16:creationId xmlns:a16="http://schemas.microsoft.com/office/drawing/2014/main" id="{B12A8BD6-3D55-CDEF-B91D-FCFD88F9F726}"/>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33</a:t>
            </a:fld>
            <a:endParaRPr lang="de-DE" dirty="0">
              <a:solidFill>
                <a:schemeClr val="bg1"/>
              </a:solidFill>
            </a:endParaRPr>
          </a:p>
        </p:txBody>
      </p:sp>
      <p:sp>
        <p:nvSpPr>
          <p:cNvPr id="19" name="Rechteck 18">
            <a:extLst>
              <a:ext uri="{FF2B5EF4-FFF2-40B4-BE49-F238E27FC236}">
                <a16:creationId xmlns:a16="http://schemas.microsoft.com/office/drawing/2014/main" id="{E91DF325-8726-5F4D-CC29-630D2D129AE6}"/>
              </a:ext>
            </a:extLst>
          </p:cNvPr>
          <p:cNvSpPr/>
          <p:nvPr/>
        </p:nvSpPr>
        <p:spPr>
          <a:xfrm>
            <a:off x="847803" y="5453943"/>
            <a:ext cx="8476079" cy="741173"/>
          </a:xfrm>
          <a:prstGeom prst="rect">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1470D9BC-669E-C970-B9DF-191FF5679CEF}"/>
              </a:ext>
            </a:extLst>
          </p:cNvPr>
          <p:cNvSpPr txBox="1"/>
          <p:nvPr/>
        </p:nvSpPr>
        <p:spPr>
          <a:xfrm>
            <a:off x="464697" y="5644623"/>
            <a:ext cx="8859185" cy="400110"/>
          </a:xfrm>
          <a:prstGeom prst="rect">
            <a:avLst/>
          </a:prstGeom>
          <a:noFill/>
        </p:spPr>
        <p:txBody>
          <a:bodyPr wrap="square" rtlCol="0">
            <a:spAutoFit/>
          </a:bodyPr>
          <a:lstStyle/>
          <a:p>
            <a:pPr lvl="1">
              <a:buClr>
                <a:srgbClr val="32659A"/>
              </a:buClr>
            </a:pPr>
            <a:r>
              <a:rPr lang="de-DE" sz="2000" b="1" dirty="0">
                <a:solidFill>
                  <a:srgbClr val="2E75B6"/>
                </a:solidFill>
              </a:rPr>
              <a:t>Nutzung von Wissen und Erfahrungen aus der Einzelfall- und Netzwerkarbeit</a:t>
            </a:r>
          </a:p>
        </p:txBody>
      </p:sp>
      <p:sp>
        <p:nvSpPr>
          <p:cNvPr id="2" name="Pfeil: gebogen 1">
            <a:extLst>
              <a:ext uri="{FF2B5EF4-FFF2-40B4-BE49-F238E27FC236}">
                <a16:creationId xmlns:a16="http://schemas.microsoft.com/office/drawing/2014/main" id="{88490DE5-D53D-4E44-8062-298858639F86}"/>
              </a:ext>
            </a:extLst>
          </p:cNvPr>
          <p:cNvSpPr/>
          <p:nvPr/>
        </p:nvSpPr>
        <p:spPr>
          <a:xfrm rot="7819733">
            <a:off x="8555285" y="5072033"/>
            <a:ext cx="1537192" cy="1459903"/>
          </a:xfrm>
          <a:prstGeom prst="circularArrow">
            <a:avLst>
              <a:gd name="adj1" fmla="val 12500"/>
              <a:gd name="adj2" fmla="val 1142319"/>
              <a:gd name="adj3" fmla="val 20457681"/>
              <a:gd name="adj4" fmla="val 5947191"/>
              <a:gd name="adj5" fmla="val 11696"/>
            </a:avLst>
          </a:prstGeom>
          <a:solidFill>
            <a:srgbClr val="2E75B6"/>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Tree>
    <p:extLst>
      <p:ext uri="{BB962C8B-B14F-4D97-AF65-F5344CB8AC3E}">
        <p14:creationId xmlns:p14="http://schemas.microsoft.com/office/powerpoint/2010/main" val="395063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340B5-D59F-0F99-AFA5-00229816ED3E}"/>
            </a:ext>
          </a:extLst>
        </p:cNvPr>
        <p:cNvGrpSpPr/>
        <p:nvPr/>
      </p:nvGrpSpPr>
      <p:grpSpPr>
        <a:xfrm>
          <a:off x="0" y="0"/>
          <a:ext cx="0" cy="0"/>
          <a:chOff x="0" y="0"/>
          <a:chExt cx="0" cy="0"/>
        </a:xfrm>
      </p:grpSpPr>
      <p:sp>
        <p:nvSpPr>
          <p:cNvPr id="11" name="Textfeld 10">
            <a:extLst>
              <a:ext uri="{FF2B5EF4-FFF2-40B4-BE49-F238E27FC236}">
                <a16:creationId xmlns:a16="http://schemas.microsoft.com/office/drawing/2014/main" id="{B4ED4A68-35CA-48FF-01EF-F58DB1927989}"/>
              </a:ext>
            </a:extLst>
          </p:cNvPr>
          <p:cNvSpPr txBox="1"/>
          <p:nvPr/>
        </p:nvSpPr>
        <p:spPr>
          <a:xfrm>
            <a:off x="253127" y="1691705"/>
            <a:ext cx="11245454" cy="400110"/>
          </a:xfrm>
          <a:prstGeom prst="rect">
            <a:avLst/>
          </a:prstGeom>
          <a:noFill/>
        </p:spPr>
        <p:txBody>
          <a:bodyPr wrap="square" rtlCol="0">
            <a:spAutoFit/>
          </a:bodyPr>
          <a:lstStyle/>
          <a:p>
            <a:r>
              <a:rPr lang="de-DE" sz="2000" b="1" dirty="0">
                <a:solidFill>
                  <a:srgbClr val="2E75B6"/>
                </a:solidFill>
              </a:rPr>
              <a:t>Auf dem Weg zur inklusiveren Ausrichtung!</a:t>
            </a:r>
            <a:endParaRPr lang="de-DE" sz="2000" dirty="0"/>
          </a:p>
        </p:txBody>
      </p:sp>
      <p:sp>
        <p:nvSpPr>
          <p:cNvPr id="3" name="Textfeld 2">
            <a:extLst>
              <a:ext uri="{FF2B5EF4-FFF2-40B4-BE49-F238E27FC236}">
                <a16:creationId xmlns:a16="http://schemas.microsoft.com/office/drawing/2014/main" id="{753A3FEF-7AE7-5F9F-55B3-9A4865355716}"/>
              </a:ext>
            </a:extLst>
          </p:cNvPr>
          <p:cNvSpPr txBox="1"/>
          <p:nvPr/>
        </p:nvSpPr>
        <p:spPr>
          <a:xfrm>
            <a:off x="215169" y="347732"/>
            <a:ext cx="11443432" cy="1015663"/>
          </a:xfrm>
          <a:prstGeom prst="rect">
            <a:avLst/>
          </a:prstGeom>
          <a:noFill/>
        </p:spPr>
        <p:txBody>
          <a:bodyPr wrap="square" rtlCol="0">
            <a:spAutoFit/>
          </a:bodyPr>
          <a:lstStyle/>
          <a:p>
            <a:r>
              <a:rPr lang="de-DE" sz="3500" b="1" dirty="0">
                <a:solidFill>
                  <a:srgbClr val="2E75B6"/>
                </a:solidFill>
              </a:rPr>
              <a:t>Aufgaben der Verfahrenslotsin / des Verfahrenslotsens</a:t>
            </a:r>
          </a:p>
          <a:p>
            <a:r>
              <a:rPr lang="de-DE" sz="2500" dirty="0">
                <a:solidFill>
                  <a:srgbClr val="2E75B6"/>
                </a:solidFill>
              </a:rPr>
              <a:t>Strukturelle Unterstützung nach § 10b Abs. 2 SGB VIII</a:t>
            </a:r>
          </a:p>
        </p:txBody>
      </p:sp>
      <p:sp>
        <p:nvSpPr>
          <p:cNvPr id="9" name="Textfeld 8">
            <a:extLst>
              <a:ext uri="{FF2B5EF4-FFF2-40B4-BE49-F238E27FC236}">
                <a16:creationId xmlns:a16="http://schemas.microsoft.com/office/drawing/2014/main" id="{BE8BC377-27CC-708E-4A3F-2CAC188E9DB2}"/>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6" name="Datumsplatzhalter 108">
            <a:extLst>
              <a:ext uri="{FF2B5EF4-FFF2-40B4-BE49-F238E27FC236}">
                <a16:creationId xmlns:a16="http://schemas.microsoft.com/office/drawing/2014/main" id="{63F0F122-A8DA-8745-4F9E-28287CFE085B}"/>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7" name="Foliennummernplatzhalter 109">
            <a:extLst>
              <a:ext uri="{FF2B5EF4-FFF2-40B4-BE49-F238E27FC236}">
                <a16:creationId xmlns:a16="http://schemas.microsoft.com/office/drawing/2014/main" id="{EFF6E4B5-4C26-CC64-A109-49CA428E74FA}"/>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34</a:t>
            </a:fld>
            <a:endParaRPr lang="de-DE" dirty="0">
              <a:solidFill>
                <a:schemeClr val="bg1"/>
              </a:solidFill>
            </a:endParaRPr>
          </a:p>
        </p:txBody>
      </p:sp>
      <p:sp>
        <p:nvSpPr>
          <p:cNvPr id="5" name="Textfeld 4">
            <a:extLst>
              <a:ext uri="{FF2B5EF4-FFF2-40B4-BE49-F238E27FC236}">
                <a16:creationId xmlns:a16="http://schemas.microsoft.com/office/drawing/2014/main" id="{853BA7D5-CBFE-CA70-9F11-9C089405854A}"/>
              </a:ext>
            </a:extLst>
          </p:cNvPr>
          <p:cNvSpPr txBox="1"/>
          <p:nvPr/>
        </p:nvSpPr>
        <p:spPr>
          <a:xfrm>
            <a:off x="253127" y="2286264"/>
            <a:ext cx="11405474" cy="4401205"/>
          </a:xfrm>
          <a:prstGeom prst="rect">
            <a:avLst/>
          </a:prstGeom>
          <a:noFill/>
        </p:spPr>
        <p:txBody>
          <a:bodyPr wrap="square" rtlCol="0">
            <a:spAutoFit/>
          </a:bodyPr>
          <a:lstStyle/>
          <a:p>
            <a:pPr marL="800100" lvl="1" indent="-342900">
              <a:buClr>
                <a:srgbClr val="2E75B6"/>
              </a:buClr>
              <a:buFont typeface="Wingdings" panose="05000000000000000000" pitchFamily="2" charset="2"/>
              <a:buChar char="§"/>
            </a:pPr>
            <a:r>
              <a:rPr lang="de-DE" sz="2000" dirty="0"/>
              <a:t>Verpflichtung strukturelle Zusammenarbeit mit anderen Stellen und öffentlichen Einrichtungen nach § 81 SGB VIII</a:t>
            </a:r>
          </a:p>
          <a:p>
            <a:pPr marL="800100" lvl="1" indent="-342900">
              <a:buClr>
                <a:srgbClr val="2E75B6"/>
              </a:buClr>
              <a:buFont typeface="Wingdings" panose="05000000000000000000" pitchFamily="2" charset="2"/>
              <a:buChar char="§"/>
            </a:pPr>
            <a:r>
              <a:rPr lang="de-DE" sz="2000" dirty="0"/>
              <a:t>Jeder junge Mensch hat nach § 1 Abs. 1 SGB VIII ein Recht auf Förderung seiner Entwicklung und auf Erziehung zu einer selbstbestimmten, eigenverantwortlichen und gemeinschaftsfähigen Persönlichkeit.</a:t>
            </a:r>
          </a:p>
          <a:p>
            <a:pPr marL="800100" lvl="1" indent="-342900">
              <a:buClr>
                <a:srgbClr val="2E75B6"/>
              </a:buClr>
              <a:buFont typeface="Wingdings" panose="05000000000000000000" pitchFamily="2" charset="2"/>
              <a:buChar char="§"/>
            </a:pPr>
            <a:r>
              <a:rPr lang="de-DE" sz="2000" dirty="0"/>
              <a:t>Rechtliche Verankerung (§ 1 S. 2 SGB VIII): Berücksichtigung der besonderen Bedürfnisse von Kindern mit Behinderung</a:t>
            </a:r>
          </a:p>
          <a:p>
            <a:pPr marL="800100" lvl="1" indent="-342900">
              <a:buClr>
                <a:srgbClr val="2E75B6"/>
              </a:buClr>
              <a:buFont typeface="Wingdings" panose="05000000000000000000" pitchFamily="2" charset="2"/>
              <a:buChar char="§"/>
            </a:pPr>
            <a:r>
              <a:rPr lang="de-DE" sz="2000" dirty="0"/>
              <a:t>Jugendhilfe soll</a:t>
            </a:r>
            <a:r>
              <a:rPr lang="de-DE" sz="2000" b="1" dirty="0"/>
              <a:t> </a:t>
            </a:r>
            <a:r>
              <a:rPr lang="de-DE" sz="2000" b="1" dirty="0">
                <a:solidFill>
                  <a:srgbClr val="2E75B6"/>
                </a:solidFill>
              </a:rPr>
              <a:t>insbesondere</a:t>
            </a:r>
            <a:r>
              <a:rPr lang="de-DE" sz="2000" dirty="0"/>
              <a:t>:</a:t>
            </a:r>
          </a:p>
          <a:p>
            <a:pPr marL="1371600" lvl="2" indent="-457200">
              <a:buFont typeface="Arial" panose="020B0604020202020204" pitchFamily="34" charset="0"/>
              <a:buChar char="•"/>
            </a:pPr>
            <a:r>
              <a:rPr lang="de-DE" sz="2000" dirty="0"/>
              <a:t>junge Menschen in ihrer Entwicklung fördern,</a:t>
            </a:r>
          </a:p>
          <a:p>
            <a:pPr marL="1371600" lvl="2" indent="-457200">
              <a:buFont typeface="Arial" panose="020B0604020202020204" pitchFamily="34" charset="0"/>
              <a:buChar char="•"/>
            </a:pPr>
            <a:r>
              <a:rPr lang="de-DE" sz="2000" b="1" dirty="0">
                <a:solidFill>
                  <a:srgbClr val="B04453"/>
                </a:solidFill>
              </a:rPr>
              <a:t>Benachteiligung reduzieren,</a:t>
            </a:r>
          </a:p>
          <a:p>
            <a:pPr marL="1371600" lvl="2" indent="-457200">
              <a:buFont typeface="Arial" panose="020B0604020202020204" pitchFamily="34" charset="0"/>
              <a:buChar char="•"/>
            </a:pPr>
            <a:r>
              <a:rPr lang="de-DE" sz="2000" dirty="0"/>
              <a:t>Kinder und Jugendliche vor Gefahren schützen,</a:t>
            </a:r>
          </a:p>
          <a:p>
            <a:pPr marL="1371600" lvl="2" indent="-457200">
              <a:buFont typeface="Arial" panose="020B0604020202020204" pitchFamily="34" charset="0"/>
              <a:buChar char="•"/>
            </a:pPr>
            <a:r>
              <a:rPr lang="de-DE" sz="2000" dirty="0"/>
              <a:t>Eltern/Erziehungsberechtigte unterstützen/beraten,</a:t>
            </a:r>
          </a:p>
          <a:p>
            <a:pPr marL="1371600" lvl="2" indent="-457200">
              <a:buFont typeface="Arial" panose="020B0604020202020204" pitchFamily="34" charset="0"/>
              <a:buChar char="•"/>
            </a:pPr>
            <a:r>
              <a:rPr lang="de-DE" sz="2000" dirty="0"/>
              <a:t>Positive/förderliche Entwicklungsbedingungen (kinder-/familienfreundliche Umwelt) herausstellen oder erhalten</a:t>
            </a:r>
          </a:p>
        </p:txBody>
      </p:sp>
    </p:spTree>
    <p:extLst>
      <p:ext uri="{BB962C8B-B14F-4D97-AF65-F5344CB8AC3E}">
        <p14:creationId xmlns:p14="http://schemas.microsoft.com/office/powerpoint/2010/main" val="2840176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0D5DBC96-5744-4268-827E-DDD01B8142DA}"/>
              </a:ext>
            </a:extLst>
          </p:cNvPr>
          <p:cNvSpPr txBox="1"/>
          <p:nvPr/>
        </p:nvSpPr>
        <p:spPr>
          <a:xfrm>
            <a:off x="283568" y="1496835"/>
            <a:ext cx="11295159" cy="3477875"/>
          </a:xfrm>
          <a:prstGeom prst="rect">
            <a:avLst/>
          </a:prstGeom>
          <a:noFill/>
        </p:spPr>
        <p:txBody>
          <a:bodyPr wrap="square" rtlCol="0">
            <a:spAutoFit/>
          </a:bodyPr>
          <a:lstStyle/>
          <a:p>
            <a:r>
              <a:rPr lang="de-DE" sz="2000" b="1" dirty="0">
                <a:solidFill>
                  <a:srgbClr val="2E75B6"/>
                </a:solidFill>
              </a:rPr>
              <a:t>Ergänzende unabhängige Teilhabeberatung (EUTB)</a:t>
            </a:r>
          </a:p>
          <a:p>
            <a:r>
              <a:rPr lang="de-DE" sz="2000" dirty="0">
                <a:solidFill>
                  <a:schemeClr val="tx1">
                    <a:lumMod val="85000"/>
                    <a:lumOff val="15000"/>
                  </a:schemeClr>
                </a:solidFill>
              </a:rPr>
              <a:t>Beratung zu allen Fragen rund um Rehabilitations- und Teilhabeleistungen nach § 32 SGB IX</a:t>
            </a:r>
          </a:p>
          <a:p>
            <a:r>
              <a:rPr lang="de-DE" sz="2000" dirty="0"/>
              <a:t>Besonderheit: Peer-Beratung</a:t>
            </a:r>
          </a:p>
          <a:p>
            <a:r>
              <a:rPr lang="de-DE" sz="2000" b="1" dirty="0">
                <a:solidFill>
                  <a:srgbClr val="32659A"/>
                </a:solidFill>
              </a:rPr>
              <a:t> </a:t>
            </a:r>
          </a:p>
          <a:p>
            <a:r>
              <a:rPr lang="de-DE" sz="2000" b="1" dirty="0">
                <a:solidFill>
                  <a:srgbClr val="2E75B6"/>
                </a:solidFill>
              </a:rPr>
              <a:t>Dienst der Offenen Behindertenarbeit (OBA)</a:t>
            </a:r>
          </a:p>
          <a:p>
            <a:r>
              <a:rPr lang="de-DE" sz="2000" dirty="0">
                <a:solidFill>
                  <a:schemeClr val="tx1">
                    <a:lumMod val="85000"/>
                    <a:lumOff val="15000"/>
                  </a:schemeClr>
                </a:solidFill>
              </a:rPr>
              <a:t>Beratung zu verschiedenen Sozialleistungen (z.B. Pflegeversicherung), Hilfe bei Anträgen und </a:t>
            </a:r>
          </a:p>
          <a:p>
            <a:r>
              <a:rPr lang="de-DE" sz="2000" dirty="0">
                <a:solidFill>
                  <a:schemeClr val="tx1">
                    <a:lumMod val="85000"/>
                    <a:lumOff val="15000"/>
                  </a:schemeClr>
                </a:solidFill>
              </a:rPr>
              <a:t>Widersprüchen, Vermittlung zu anderen Einrichtungen und Beratungsstellen, Freizeitangebote, </a:t>
            </a:r>
          </a:p>
          <a:p>
            <a:r>
              <a:rPr lang="de-DE" sz="2000" dirty="0">
                <a:solidFill>
                  <a:schemeClr val="tx1">
                    <a:lumMod val="85000"/>
                    <a:lumOff val="15000"/>
                  </a:schemeClr>
                </a:solidFill>
              </a:rPr>
              <a:t>Entlastung der Familie</a:t>
            </a:r>
          </a:p>
          <a:p>
            <a:r>
              <a:rPr lang="de-DE" sz="2000" b="1" dirty="0">
                <a:solidFill>
                  <a:srgbClr val="32659A"/>
                </a:solidFill>
              </a:rPr>
              <a:t> </a:t>
            </a:r>
          </a:p>
          <a:p>
            <a:r>
              <a:rPr lang="de-DE" sz="2000" b="1" dirty="0">
                <a:solidFill>
                  <a:srgbClr val="2E75B6"/>
                </a:solidFill>
              </a:rPr>
              <a:t>Ombudsstelle für die Kinder- und Jugendhilfe </a:t>
            </a:r>
          </a:p>
          <a:p>
            <a:r>
              <a:rPr lang="de-DE" sz="2000" dirty="0">
                <a:solidFill>
                  <a:schemeClr val="tx1">
                    <a:lumMod val="85000"/>
                    <a:lumOff val="15000"/>
                  </a:schemeClr>
                </a:solidFill>
              </a:rPr>
              <a:t>Nach § 9a SGB VIII</a:t>
            </a:r>
            <a:endParaRPr lang="de-DE" b="1" dirty="0">
              <a:solidFill>
                <a:srgbClr val="B04453"/>
              </a:solidFill>
            </a:endParaRPr>
          </a:p>
        </p:txBody>
      </p:sp>
      <p:pic>
        <p:nvPicPr>
          <p:cNvPr id="2" name="Grafik 1">
            <a:extLst>
              <a:ext uri="{FF2B5EF4-FFF2-40B4-BE49-F238E27FC236}">
                <a16:creationId xmlns:a16="http://schemas.microsoft.com/office/drawing/2014/main" id="{A831298F-AF39-4385-93CD-B519984C6883}"/>
              </a:ext>
            </a:extLst>
          </p:cNvPr>
          <p:cNvPicPr>
            <a:picLocks noChangeAspect="1"/>
          </p:cNvPicPr>
          <p:nvPr/>
        </p:nvPicPr>
        <p:blipFill>
          <a:blip r:embed="rId2"/>
          <a:stretch>
            <a:fillRect/>
          </a:stretch>
        </p:blipFill>
        <p:spPr>
          <a:xfrm>
            <a:off x="10235661" y="1484648"/>
            <a:ext cx="1672771" cy="791000"/>
          </a:xfrm>
          <a:prstGeom prst="rect">
            <a:avLst/>
          </a:prstGeom>
        </p:spPr>
      </p:pic>
      <p:sp>
        <p:nvSpPr>
          <p:cNvPr id="6" name="Textfeld 5">
            <a:extLst>
              <a:ext uri="{FF2B5EF4-FFF2-40B4-BE49-F238E27FC236}">
                <a16:creationId xmlns:a16="http://schemas.microsoft.com/office/drawing/2014/main" id="{80F4F51E-60AA-2AE1-2A2D-1E28602EA309}"/>
              </a:ext>
            </a:extLst>
          </p:cNvPr>
          <p:cNvSpPr txBox="1"/>
          <p:nvPr/>
        </p:nvSpPr>
        <p:spPr>
          <a:xfrm>
            <a:off x="215169" y="347732"/>
            <a:ext cx="7452599" cy="1015663"/>
          </a:xfrm>
          <a:prstGeom prst="rect">
            <a:avLst/>
          </a:prstGeom>
          <a:noFill/>
        </p:spPr>
        <p:txBody>
          <a:bodyPr wrap="square" rtlCol="0">
            <a:spAutoFit/>
          </a:bodyPr>
          <a:lstStyle/>
          <a:p>
            <a:r>
              <a:rPr lang="de-DE" sz="3500" b="1" dirty="0">
                <a:solidFill>
                  <a:srgbClr val="2E75B6"/>
                </a:solidFill>
              </a:rPr>
              <a:t>Informationen</a:t>
            </a:r>
          </a:p>
          <a:p>
            <a:r>
              <a:rPr lang="de-DE" sz="2500" dirty="0">
                <a:solidFill>
                  <a:srgbClr val="2E75B6"/>
                </a:solidFill>
              </a:rPr>
              <a:t>Allgemeine Beratungsstellen in der Region</a:t>
            </a:r>
          </a:p>
        </p:txBody>
      </p:sp>
      <p:sp>
        <p:nvSpPr>
          <p:cNvPr id="18" name="Textfeld 17">
            <a:extLst>
              <a:ext uri="{FF2B5EF4-FFF2-40B4-BE49-F238E27FC236}">
                <a16:creationId xmlns:a16="http://schemas.microsoft.com/office/drawing/2014/main" id="{F0669FDE-9F90-AB5D-159A-D30413DA1DB3}"/>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9" name="Datumsplatzhalter 108">
            <a:extLst>
              <a:ext uri="{FF2B5EF4-FFF2-40B4-BE49-F238E27FC236}">
                <a16:creationId xmlns:a16="http://schemas.microsoft.com/office/drawing/2014/main" id="{4F1A69FC-BF20-FFE4-2470-C3B38EDB7061}"/>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20" name="Foliennummernplatzhalter 109">
            <a:extLst>
              <a:ext uri="{FF2B5EF4-FFF2-40B4-BE49-F238E27FC236}">
                <a16:creationId xmlns:a16="http://schemas.microsoft.com/office/drawing/2014/main" id="{98F6AA30-1245-5461-BCF0-BD4BCDC5AB58}"/>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35</a:t>
            </a:fld>
            <a:endParaRPr lang="de-DE" dirty="0">
              <a:solidFill>
                <a:schemeClr val="bg1"/>
              </a:solidFill>
            </a:endParaRPr>
          </a:p>
        </p:txBody>
      </p:sp>
      <p:sp>
        <p:nvSpPr>
          <p:cNvPr id="21" name="Rechteck 20">
            <a:extLst>
              <a:ext uri="{FF2B5EF4-FFF2-40B4-BE49-F238E27FC236}">
                <a16:creationId xmlns:a16="http://schemas.microsoft.com/office/drawing/2014/main" id="{CC854728-F09C-F609-C9EC-6E2D97EE1A0A}"/>
              </a:ext>
            </a:extLst>
          </p:cNvPr>
          <p:cNvSpPr/>
          <p:nvPr/>
        </p:nvSpPr>
        <p:spPr>
          <a:xfrm>
            <a:off x="340184" y="5403838"/>
            <a:ext cx="10612820" cy="741173"/>
          </a:xfrm>
          <a:prstGeom prst="rect">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659F48E6-2E3A-1766-51A2-4EC9842EDD18}"/>
              </a:ext>
            </a:extLst>
          </p:cNvPr>
          <p:cNvSpPr txBox="1"/>
          <p:nvPr/>
        </p:nvSpPr>
        <p:spPr>
          <a:xfrm>
            <a:off x="-42922" y="5594518"/>
            <a:ext cx="10995926" cy="400110"/>
          </a:xfrm>
          <a:prstGeom prst="rect">
            <a:avLst/>
          </a:prstGeom>
          <a:noFill/>
        </p:spPr>
        <p:txBody>
          <a:bodyPr wrap="square" rtlCol="0">
            <a:spAutoFit/>
          </a:bodyPr>
          <a:lstStyle/>
          <a:p>
            <a:pPr lvl="1">
              <a:buClr>
                <a:srgbClr val="32659A"/>
              </a:buClr>
            </a:pPr>
            <a:r>
              <a:rPr lang="de-DE" sz="2000" b="1" dirty="0">
                <a:solidFill>
                  <a:srgbClr val="2E75B6"/>
                </a:solidFill>
              </a:rPr>
              <a:t>Jeder Leistungsträger ist nach § 14 SGB I zur Beratung hinsichtlich eigener Leistungen verpflichtet.</a:t>
            </a:r>
          </a:p>
        </p:txBody>
      </p:sp>
    </p:spTree>
    <p:extLst>
      <p:ext uri="{BB962C8B-B14F-4D97-AF65-F5344CB8AC3E}">
        <p14:creationId xmlns:p14="http://schemas.microsoft.com/office/powerpoint/2010/main" val="3213508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E5841E4-99F6-8E55-BF4C-04EA935F4263}"/>
              </a:ext>
            </a:extLst>
          </p:cNvPr>
          <p:cNvSpPr txBox="1"/>
          <p:nvPr/>
        </p:nvSpPr>
        <p:spPr>
          <a:xfrm>
            <a:off x="215169" y="347732"/>
            <a:ext cx="7452599" cy="1015663"/>
          </a:xfrm>
          <a:prstGeom prst="rect">
            <a:avLst/>
          </a:prstGeom>
          <a:noFill/>
        </p:spPr>
        <p:txBody>
          <a:bodyPr wrap="square" rtlCol="0">
            <a:spAutoFit/>
          </a:bodyPr>
          <a:lstStyle/>
          <a:p>
            <a:r>
              <a:rPr lang="de-DE" sz="3500" b="1" dirty="0">
                <a:solidFill>
                  <a:srgbClr val="2E75B6"/>
                </a:solidFill>
              </a:rPr>
              <a:t>Informationen</a:t>
            </a:r>
          </a:p>
          <a:p>
            <a:r>
              <a:rPr lang="de-DE" sz="2500" dirty="0">
                <a:solidFill>
                  <a:srgbClr val="2E75B6"/>
                </a:solidFill>
              </a:rPr>
              <a:t>Zum Nachlesen</a:t>
            </a:r>
          </a:p>
        </p:txBody>
      </p:sp>
      <p:sp>
        <p:nvSpPr>
          <p:cNvPr id="8" name="Textfeld 7">
            <a:extLst>
              <a:ext uri="{FF2B5EF4-FFF2-40B4-BE49-F238E27FC236}">
                <a16:creationId xmlns:a16="http://schemas.microsoft.com/office/drawing/2014/main" id="{BB6E4E89-C8B9-46CD-BD9C-5E61BC154EB1}"/>
              </a:ext>
            </a:extLst>
          </p:cNvPr>
          <p:cNvSpPr txBox="1"/>
          <p:nvPr/>
        </p:nvSpPr>
        <p:spPr>
          <a:xfrm>
            <a:off x="193629" y="1455955"/>
            <a:ext cx="11908431" cy="4985980"/>
          </a:xfrm>
          <a:prstGeom prst="rect">
            <a:avLst/>
          </a:prstGeom>
          <a:noFill/>
        </p:spPr>
        <p:txBody>
          <a:bodyPr wrap="square" rtlCol="0">
            <a:spAutoFit/>
          </a:bodyPr>
          <a:lstStyle/>
          <a:p>
            <a:pPr lvl="0"/>
            <a:r>
              <a:rPr lang="de-DE" sz="2000" dirty="0">
                <a:solidFill>
                  <a:prstClr val="black"/>
                </a:solidFill>
                <a:cs typeface="Arial" panose="020B0604020202020204" pitchFamily="34" charset="0"/>
              </a:rPr>
              <a:t>Bundesarbeitsgemeinschaft der Landesjugendämter BAG (2022)</a:t>
            </a:r>
          </a:p>
          <a:p>
            <a:pPr lvl="0"/>
            <a:r>
              <a:rPr lang="de-DE" sz="2000" dirty="0">
                <a:solidFill>
                  <a:prstClr val="black"/>
                </a:solidFill>
                <a:cs typeface="Arial" panose="020B0604020202020204" pitchFamily="34" charset="0"/>
                <a:hlinkClick r:id="rId2"/>
              </a:rPr>
              <a:t>https://dijuf.de/fileadmin/Redaktion/Handlungsfelder/KJSG/Empfehlung_Verfahrenslotse_BAGLJAE_2022-11-23.pdf</a:t>
            </a:r>
            <a:endParaRPr lang="de-DE" sz="2000" dirty="0">
              <a:solidFill>
                <a:prstClr val="black"/>
              </a:solidFill>
              <a:cs typeface="Arial" panose="020B0604020202020204" pitchFamily="34" charset="0"/>
            </a:endParaRPr>
          </a:p>
          <a:p>
            <a:pPr lvl="0"/>
            <a:endParaRPr lang="de-DE" sz="2000" dirty="0">
              <a:solidFill>
                <a:prstClr val="black"/>
              </a:solidFill>
              <a:cs typeface="Arial" panose="020B0604020202020204" pitchFamily="34" charset="0"/>
            </a:endParaRPr>
          </a:p>
          <a:p>
            <a:pPr lvl="0"/>
            <a:r>
              <a:rPr lang="de-DE" sz="2000" dirty="0" err="1">
                <a:solidFill>
                  <a:prstClr val="black"/>
                </a:solidFill>
                <a:cs typeface="Arial" panose="020B0604020202020204" pitchFamily="34" charset="0"/>
              </a:rPr>
              <a:t>IReSA</a:t>
            </a:r>
            <a:r>
              <a:rPr lang="de-DE" sz="2000" dirty="0">
                <a:solidFill>
                  <a:prstClr val="black"/>
                </a:solidFill>
                <a:cs typeface="Arial" panose="020B0604020202020204" pitchFamily="34" charset="0"/>
              </a:rPr>
              <a:t> gGmbH </a:t>
            </a:r>
          </a:p>
          <a:p>
            <a:pPr lvl="0"/>
            <a:r>
              <a:rPr lang="de-DE" sz="2000" dirty="0">
                <a:solidFill>
                  <a:prstClr val="black"/>
                </a:solidFill>
                <a:cs typeface="Arial" panose="020B0604020202020204" pitchFamily="34" charset="0"/>
                <a:hlinkClick r:id="rId3"/>
              </a:rPr>
              <a:t>https://www.verfahrenslotse.org/</a:t>
            </a:r>
            <a:endParaRPr lang="de-DE" sz="2000" dirty="0">
              <a:solidFill>
                <a:prstClr val="black"/>
              </a:solidFill>
              <a:cs typeface="Arial" panose="020B0604020202020204" pitchFamily="34" charset="0"/>
            </a:endParaRPr>
          </a:p>
          <a:p>
            <a:pPr lvl="0"/>
            <a:endParaRPr lang="de-DE" sz="2000" dirty="0">
              <a:solidFill>
                <a:prstClr val="black"/>
              </a:solidFill>
              <a:cs typeface="Arial" panose="020B0604020202020204" pitchFamily="34" charset="0"/>
            </a:endParaRPr>
          </a:p>
          <a:p>
            <a:pPr lvl="0"/>
            <a:r>
              <a:rPr lang="de-DE" sz="2000" dirty="0"/>
              <a:t>Deutsches Institut für Jugendhilfe und Familienrecht e. V. (</a:t>
            </a:r>
            <a:r>
              <a:rPr lang="de-DE" sz="2000" dirty="0" err="1"/>
              <a:t>DIJuF</a:t>
            </a:r>
            <a:r>
              <a:rPr lang="de-DE" sz="2000" dirty="0"/>
              <a:t>)</a:t>
            </a:r>
          </a:p>
          <a:p>
            <a:pPr lvl="0"/>
            <a:r>
              <a:rPr lang="de-DE" sz="2000" dirty="0">
                <a:hlinkClick r:id="rId4"/>
              </a:rPr>
              <a:t>https://dijuf.de/handlungsfelder/kjsg/inklusive-loesung/verfahrenslotse</a:t>
            </a:r>
            <a:endParaRPr lang="de-DE" sz="2000" dirty="0"/>
          </a:p>
          <a:p>
            <a:pPr lvl="0"/>
            <a:endParaRPr lang="de-DE" sz="2000" dirty="0"/>
          </a:p>
          <a:p>
            <a:pPr lvl="0"/>
            <a:r>
              <a:rPr lang="de-DE" sz="2000" dirty="0">
                <a:solidFill>
                  <a:prstClr val="black"/>
                </a:solidFill>
                <a:cs typeface="Arial" panose="020B0604020202020204" pitchFamily="34" charset="0"/>
              </a:rPr>
              <a:t>Bundeszentrale für politische Bildung</a:t>
            </a:r>
          </a:p>
          <a:p>
            <a:pPr lvl="0"/>
            <a:r>
              <a:rPr lang="de-DE" sz="2000" dirty="0">
                <a:solidFill>
                  <a:prstClr val="black"/>
                </a:solidFill>
                <a:cs typeface="Arial" panose="020B0604020202020204" pitchFamily="34" charset="0"/>
                <a:hlinkClick r:id="rId5"/>
              </a:rPr>
              <a:t>https://www.bpb.de/kurz-knapp/lexika/recht-a-z/323281/eingliederungshilfe/</a:t>
            </a:r>
            <a:endParaRPr lang="de-DE" sz="2000" dirty="0">
              <a:solidFill>
                <a:prstClr val="black"/>
              </a:solidFill>
              <a:cs typeface="Arial" panose="020B0604020202020204" pitchFamily="34" charset="0"/>
            </a:endParaRPr>
          </a:p>
          <a:p>
            <a:pPr lvl="0"/>
            <a:endParaRPr lang="de-DE" sz="2000" dirty="0">
              <a:solidFill>
                <a:prstClr val="black"/>
              </a:solidFill>
              <a:cs typeface="Arial" panose="020B0604020202020204" pitchFamily="34" charset="0"/>
            </a:endParaRPr>
          </a:p>
          <a:p>
            <a:pPr lvl="0"/>
            <a:r>
              <a:rPr lang="de-DE" sz="2000" dirty="0"/>
              <a:t>Ergänzende unabhängige Teilhabeberatung</a:t>
            </a:r>
          </a:p>
          <a:p>
            <a:pPr lvl="0"/>
            <a:r>
              <a:rPr lang="de-DE" sz="2000" dirty="0">
                <a:hlinkClick r:id="rId6"/>
              </a:rPr>
              <a:t>https://www.teilhabeberatung.de/artikel/publikationen</a:t>
            </a:r>
            <a:endParaRPr lang="de-DE" sz="2000" dirty="0"/>
          </a:p>
          <a:p>
            <a:endParaRPr lang="de-DE" sz="800" b="1" dirty="0">
              <a:solidFill>
                <a:srgbClr val="B04453"/>
              </a:solidFill>
            </a:endParaRPr>
          </a:p>
        </p:txBody>
      </p:sp>
      <p:sp>
        <p:nvSpPr>
          <p:cNvPr id="25" name="Ellipse 24">
            <a:extLst>
              <a:ext uri="{FF2B5EF4-FFF2-40B4-BE49-F238E27FC236}">
                <a16:creationId xmlns:a16="http://schemas.microsoft.com/office/drawing/2014/main" id="{A20A7A75-7F57-44B1-8BAD-16A0499C1F8E}"/>
              </a:ext>
            </a:extLst>
          </p:cNvPr>
          <p:cNvSpPr/>
          <p:nvPr/>
        </p:nvSpPr>
        <p:spPr>
          <a:xfrm>
            <a:off x="10632951" y="5906108"/>
            <a:ext cx="537882" cy="494208"/>
          </a:xfrm>
          <a:prstGeom prst="ellipse">
            <a:avLst/>
          </a:prstGeom>
          <a:solidFill>
            <a:schemeClr val="bg1"/>
          </a:solidFill>
          <a:ln w="38100">
            <a:solidFill>
              <a:srgbClr val="3265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F365FF0E-08CF-48CE-A6EB-80287D5A84A3}"/>
              </a:ext>
            </a:extLst>
          </p:cNvPr>
          <p:cNvSpPr/>
          <p:nvPr/>
        </p:nvSpPr>
        <p:spPr>
          <a:xfrm>
            <a:off x="11339060" y="5906108"/>
            <a:ext cx="537882" cy="494208"/>
          </a:xfrm>
          <a:prstGeom prst="ellipse">
            <a:avLst/>
          </a:prstGeom>
          <a:solidFill>
            <a:schemeClr val="bg1"/>
          </a:solidFill>
          <a:ln w="38100">
            <a:solidFill>
              <a:srgbClr val="3265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Bogen 26">
            <a:extLst>
              <a:ext uri="{FF2B5EF4-FFF2-40B4-BE49-F238E27FC236}">
                <a16:creationId xmlns:a16="http://schemas.microsoft.com/office/drawing/2014/main" id="{C6A6336D-2E4A-4AB0-902C-D4AF90D8571E}"/>
              </a:ext>
            </a:extLst>
          </p:cNvPr>
          <p:cNvSpPr/>
          <p:nvPr/>
        </p:nvSpPr>
        <p:spPr>
          <a:xfrm rot="16200000">
            <a:off x="11206113" y="5975530"/>
            <a:ext cx="98269" cy="187948"/>
          </a:xfrm>
          <a:prstGeom prst="arc">
            <a:avLst>
              <a:gd name="adj1" fmla="val 15981389"/>
              <a:gd name="adj2" fmla="val 5824163"/>
            </a:avLst>
          </a:prstGeom>
          <a:ln w="28575">
            <a:solidFill>
              <a:srgbClr val="3265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Rechteck: abgerundete Ecken 27">
            <a:extLst>
              <a:ext uri="{FF2B5EF4-FFF2-40B4-BE49-F238E27FC236}">
                <a16:creationId xmlns:a16="http://schemas.microsoft.com/office/drawing/2014/main" id="{2096A24E-1748-4A36-BA9F-3234D1C01C46}"/>
              </a:ext>
            </a:extLst>
          </p:cNvPr>
          <p:cNvSpPr/>
          <p:nvPr/>
        </p:nvSpPr>
        <p:spPr>
          <a:xfrm>
            <a:off x="10551671" y="6118639"/>
            <a:ext cx="81280" cy="46848"/>
          </a:xfrm>
          <a:prstGeom prst="roundRect">
            <a:avLst/>
          </a:prstGeom>
          <a:solidFill>
            <a:srgbClr val="32659A"/>
          </a:solidFill>
          <a:ln>
            <a:solidFill>
              <a:srgbClr val="3265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abgerundete Ecken 28">
            <a:extLst>
              <a:ext uri="{FF2B5EF4-FFF2-40B4-BE49-F238E27FC236}">
                <a16:creationId xmlns:a16="http://schemas.microsoft.com/office/drawing/2014/main" id="{79750FED-B77F-44B9-948B-01287D0CCACF}"/>
              </a:ext>
            </a:extLst>
          </p:cNvPr>
          <p:cNvSpPr/>
          <p:nvPr/>
        </p:nvSpPr>
        <p:spPr>
          <a:xfrm>
            <a:off x="11872121" y="6118639"/>
            <a:ext cx="81280" cy="46848"/>
          </a:xfrm>
          <a:prstGeom prst="roundRect">
            <a:avLst/>
          </a:prstGeom>
          <a:solidFill>
            <a:srgbClr val="32659A"/>
          </a:solidFill>
          <a:ln>
            <a:solidFill>
              <a:srgbClr val="3265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3521829-0317-86B6-45E7-89096E0947D6}"/>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6" name="Datumsplatzhalter 108">
            <a:extLst>
              <a:ext uri="{FF2B5EF4-FFF2-40B4-BE49-F238E27FC236}">
                <a16:creationId xmlns:a16="http://schemas.microsoft.com/office/drawing/2014/main" id="{E5FF56D3-EDAF-D052-E2E8-71EE2A30641B}"/>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7" name="Foliennummernplatzhalter 109">
            <a:extLst>
              <a:ext uri="{FF2B5EF4-FFF2-40B4-BE49-F238E27FC236}">
                <a16:creationId xmlns:a16="http://schemas.microsoft.com/office/drawing/2014/main" id="{B5EDBEFF-F549-D371-532B-5FA237D2973F}"/>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36</a:t>
            </a:fld>
            <a:endParaRPr lang="de-DE" dirty="0">
              <a:solidFill>
                <a:schemeClr val="bg1"/>
              </a:solidFill>
            </a:endParaRPr>
          </a:p>
        </p:txBody>
      </p:sp>
    </p:spTree>
    <p:extLst>
      <p:ext uri="{BB962C8B-B14F-4D97-AF65-F5344CB8AC3E}">
        <p14:creationId xmlns:p14="http://schemas.microsoft.com/office/powerpoint/2010/main" val="2486723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7C741-E5E4-A545-F798-1D33A0C31F36}"/>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50D10AE3-6800-3C25-FB8D-B986452A3286}"/>
              </a:ext>
            </a:extLst>
          </p:cNvPr>
          <p:cNvSpPr txBox="1"/>
          <p:nvPr/>
        </p:nvSpPr>
        <p:spPr>
          <a:xfrm>
            <a:off x="215169" y="347732"/>
            <a:ext cx="7452599" cy="1015663"/>
          </a:xfrm>
          <a:prstGeom prst="rect">
            <a:avLst/>
          </a:prstGeom>
          <a:noFill/>
        </p:spPr>
        <p:txBody>
          <a:bodyPr wrap="square" rtlCol="0">
            <a:spAutoFit/>
          </a:bodyPr>
          <a:lstStyle/>
          <a:p>
            <a:r>
              <a:rPr lang="de-DE" sz="3500" b="1" dirty="0">
                <a:solidFill>
                  <a:srgbClr val="2E75B6"/>
                </a:solidFill>
              </a:rPr>
              <a:t>Literatur</a:t>
            </a:r>
          </a:p>
          <a:p>
            <a:r>
              <a:rPr lang="de-DE" sz="2500" dirty="0">
                <a:solidFill>
                  <a:srgbClr val="2E75B6"/>
                </a:solidFill>
              </a:rPr>
              <a:t>Zum Nachlesen</a:t>
            </a:r>
          </a:p>
        </p:txBody>
      </p:sp>
      <p:sp>
        <p:nvSpPr>
          <p:cNvPr id="25" name="Ellipse 24">
            <a:extLst>
              <a:ext uri="{FF2B5EF4-FFF2-40B4-BE49-F238E27FC236}">
                <a16:creationId xmlns:a16="http://schemas.microsoft.com/office/drawing/2014/main" id="{86E458EA-0D51-F218-8301-18C2A5670D43}"/>
              </a:ext>
            </a:extLst>
          </p:cNvPr>
          <p:cNvSpPr/>
          <p:nvPr/>
        </p:nvSpPr>
        <p:spPr>
          <a:xfrm>
            <a:off x="10632951" y="5906108"/>
            <a:ext cx="537882" cy="494208"/>
          </a:xfrm>
          <a:prstGeom prst="ellipse">
            <a:avLst/>
          </a:prstGeom>
          <a:solidFill>
            <a:schemeClr val="bg1"/>
          </a:solidFill>
          <a:ln w="38100">
            <a:solidFill>
              <a:srgbClr val="3265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F24A0BAE-85CA-4251-2194-0764BB33C427}"/>
              </a:ext>
            </a:extLst>
          </p:cNvPr>
          <p:cNvSpPr/>
          <p:nvPr/>
        </p:nvSpPr>
        <p:spPr>
          <a:xfrm>
            <a:off x="11339060" y="5906108"/>
            <a:ext cx="537882" cy="494208"/>
          </a:xfrm>
          <a:prstGeom prst="ellipse">
            <a:avLst/>
          </a:prstGeom>
          <a:solidFill>
            <a:schemeClr val="bg1"/>
          </a:solidFill>
          <a:ln w="38100">
            <a:solidFill>
              <a:srgbClr val="3265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Bogen 26">
            <a:extLst>
              <a:ext uri="{FF2B5EF4-FFF2-40B4-BE49-F238E27FC236}">
                <a16:creationId xmlns:a16="http://schemas.microsoft.com/office/drawing/2014/main" id="{50C1D20E-91DD-6967-192E-FCCF09C677B3}"/>
              </a:ext>
            </a:extLst>
          </p:cNvPr>
          <p:cNvSpPr/>
          <p:nvPr/>
        </p:nvSpPr>
        <p:spPr>
          <a:xfrm rot="16200000">
            <a:off x="11206113" y="5975530"/>
            <a:ext cx="98269" cy="187948"/>
          </a:xfrm>
          <a:prstGeom prst="arc">
            <a:avLst>
              <a:gd name="adj1" fmla="val 15981389"/>
              <a:gd name="adj2" fmla="val 5824163"/>
            </a:avLst>
          </a:prstGeom>
          <a:ln w="28575">
            <a:solidFill>
              <a:srgbClr val="3265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Rechteck: abgerundete Ecken 27">
            <a:extLst>
              <a:ext uri="{FF2B5EF4-FFF2-40B4-BE49-F238E27FC236}">
                <a16:creationId xmlns:a16="http://schemas.microsoft.com/office/drawing/2014/main" id="{7A62411A-9C5C-2CA1-5F76-C01BF7DB3CC8}"/>
              </a:ext>
            </a:extLst>
          </p:cNvPr>
          <p:cNvSpPr/>
          <p:nvPr/>
        </p:nvSpPr>
        <p:spPr>
          <a:xfrm>
            <a:off x="10551671" y="6118639"/>
            <a:ext cx="81280" cy="46848"/>
          </a:xfrm>
          <a:prstGeom prst="roundRect">
            <a:avLst/>
          </a:prstGeom>
          <a:solidFill>
            <a:srgbClr val="32659A"/>
          </a:solidFill>
          <a:ln>
            <a:solidFill>
              <a:srgbClr val="3265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abgerundete Ecken 28">
            <a:extLst>
              <a:ext uri="{FF2B5EF4-FFF2-40B4-BE49-F238E27FC236}">
                <a16:creationId xmlns:a16="http://schemas.microsoft.com/office/drawing/2014/main" id="{DF3B85DA-4312-13CF-EA64-9155759E44F6}"/>
              </a:ext>
            </a:extLst>
          </p:cNvPr>
          <p:cNvSpPr/>
          <p:nvPr/>
        </p:nvSpPr>
        <p:spPr>
          <a:xfrm>
            <a:off x="11872121" y="6118639"/>
            <a:ext cx="81280" cy="46848"/>
          </a:xfrm>
          <a:prstGeom prst="roundRect">
            <a:avLst/>
          </a:prstGeom>
          <a:solidFill>
            <a:srgbClr val="32659A"/>
          </a:solidFill>
          <a:ln>
            <a:solidFill>
              <a:srgbClr val="3265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F05FF90F-5269-5F28-AA40-B06E7805A1D7}"/>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6" name="Datumsplatzhalter 108">
            <a:extLst>
              <a:ext uri="{FF2B5EF4-FFF2-40B4-BE49-F238E27FC236}">
                <a16:creationId xmlns:a16="http://schemas.microsoft.com/office/drawing/2014/main" id="{1F93AD2F-33A1-6933-DE10-91643781220A}"/>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7" name="Foliennummernplatzhalter 109">
            <a:extLst>
              <a:ext uri="{FF2B5EF4-FFF2-40B4-BE49-F238E27FC236}">
                <a16:creationId xmlns:a16="http://schemas.microsoft.com/office/drawing/2014/main" id="{9E358ABE-5FD5-024B-12BB-719A6D306996}"/>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37</a:t>
            </a:fld>
            <a:endParaRPr lang="de-DE" dirty="0">
              <a:solidFill>
                <a:schemeClr val="bg1"/>
              </a:solidFill>
            </a:endParaRPr>
          </a:p>
        </p:txBody>
      </p:sp>
      <p:sp>
        <p:nvSpPr>
          <p:cNvPr id="10" name="Textfeld 9">
            <a:extLst>
              <a:ext uri="{FF2B5EF4-FFF2-40B4-BE49-F238E27FC236}">
                <a16:creationId xmlns:a16="http://schemas.microsoft.com/office/drawing/2014/main" id="{F35F8149-2293-9EE5-6824-48EDA3EA2D13}"/>
              </a:ext>
            </a:extLst>
          </p:cNvPr>
          <p:cNvSpPr txBox="1"/>
          <p:nvPr/>
        </p:nvSpPr>
        <p:spPr>
          <a:xfrm>
            <a:off x="487259" y="3570944"/>
            <a:ext cx="11650303" cy="1015663"/>
          </a:xfrm>
          <a:prstGeom prst="rect">
            <a:avLst/>
          </a:prstGeom>
          <a:noFill/>
        </p:spPr>
        <p:txBody>
          <a:bodyPr wrap="square">
            <a:spAutoFit/>
          </a:bodyPr>
          <a:lstStyle/>
          <a:p>
            <a:r>
              <a:rPr lang="de-DE" sz="2000" dirty="0"/>
              <a:t>Kofahl, Christoph; Lüdecke, Daniel (2014): Familien im Fokus. Die Lebens- und Versorgungssituation von Familien mit chronisch kranken und behinderten Kindern in Deutschland. Ergebnisse der Kindernetzwerk-Studie. Abteilung Prävention des AOK-Bundesverbandes (Hrsg.). Berlin.</a:t>
            </a:r>
          </a:p>
        </p:txBody>
      </p:sp>
      <p:sp>
        <p:nvSpPr>
          <p:cNvPr id="11" name="Textfeld 10">
            <a:extLst>
              <a:ext uri="{FF2B5EF4-FFF2-40B4-BE49-F238E27FC236}">
                <a16:creationId xmlns:a16="http://schemas.microsoft.com/office/drawing/2014/main" id="{379D575D-5C3F-2BC1-7E38-430D4ED197B4}"/>
              </a:ext>
            </a:extLst>
          </p:cNvPr>
          <p:cNvSpPr txBox="1"/>
          <p:nvPr/>
        </p:nvSpPr>
        <p:spPr>
          <a:xfrm>
            <a:off x="487259" y="4651537"/>
            <a:ext cx="11537433" cy="1015663"/>
          </a:xfrm>
          <a:prstGeom prst="rect">
            <a:avLst/>
          </a:prstGeom>
          <a:noFill/>
        </p:spPr>
        <p:txBody>
          <a:bodyPr wrap="square" rtlCol="0">
            <a:spAutoFit/>
          </a:bodyPr>
          <a:lstStyle/>
          <a:p>
            <a:r>
              <a:rPr lang="de-DE" sz="2000" dirty="0"/>
              <a:t>Hirschberg, Marianne (2011): Deutsches Institut für Menschenrechte (Hrsg.). Position. Monitoringstelle zur UN-Behindertenrechtkonvention. Behinderung: Neues Verständnis nach der Behindertenrechtskonvention. Nr. 4.</a:t>
            </a:r>
          </a:p>
        </p:txBody>
      </p:sp>
      <p:sp>
        <p:nvSpPr>
          <p:cNvPr id="12" name="Textfeld 11">
            <a:extLst>
              <a:ext uri="{FF2B5EF4-FFF2-40B4-BE49-F238E27FC236}">
                <a16:creationId xmlns:a16="http://schemas.microsoft.com/office/drawing/2014/main" id="{BEEDB9F8-5B8C-DDFA-4D39-8B42C1255244}"/>
              </a:ext>
            </a:extLst>
          </p:cNvPr>
          <p:cNvSpPr txBox="1"/>
          <p:nvPr/>
        </p:nvSpPr>
        <p:spPr>
          <a:xfrm>
            <a:off x="487259" y="1436707"/>
            <a:ext cx="11152053" cy="1015663"/>
          </a:xfrm>
          <a:prstGeom prst="rect">
            <a:avLst/>
          </a:prstGeom>
          <a:noFill/>
        </p:spPr>
        <p:txBody>
          <a:bodyPr wrap="square" rtlCol="0">
            <a:spAutoFit/>
          </a:bodyPr>
          <a:lstStyle/>
          <a:p>
            <a:r>
              <a:rPr lang="de-DE" sz="2000" dirty="0"/>
              <a:t>BMFSFJ (2015): 15. Kinder- und Jugendbericht. Bericht über die Lebenssituation junger Menschen und die Leistungen der Kinder- und Jugendhilfe in Deutschland. Deutscher Bundestag – 18. Wahlperiode – 441 – Drucksache 18/1105. Berlin.</a:t>
            </a:r>
          </a:p>
        </p:txBody>
      </p:sp>
      <p:sp>
        <p:nvSpPr>
          <p:cNvPr id="13" name="Textfeld 12">
            <a:extLst>
              <a:ext uri="{FF2B5EF4-FFF2-40B4-BE49-F238E27FC236}">
                <a16:creationId xmlns:a16="http://schemas.microsoft.com/office/drawing/2014/main" id="{F12F57BD-619B-227A-DD6F-E7888AD33EF9}"/>
              </a:ext>
            </a:extLst>
          </p:cNvPr>
          <p:cNvSpPr txBox="1"/>
          <p:nvPr/>
        </p:nvSpPr>
        <p:spPr>
          <a:xfrm>
            <a:off x="487260" y="5715936"/>
            <a:ext cx="11466142" cy="707886"/>
          </a:xfrm>
          <a:prstGeom prst="rect">
            <a:avLst/>
          </a:prstGeom>
          <a:noFill/>
        </p:spPr>
        <p:txBody>
          <a:bodyPr wrap="square" rtlCol="0">
            <a:spAutoFit/>
          </a:bodyPr>
          <a:lstStyle/>
          <a:p>
            <a:r>
              <a:rPr lang="de-DE" sz="2000" dirty="0" err="1"/>
              <a:t>Liljeberg</a:t>
            </a:r>
            <a:r>
              <a:rPr lang="de-DE" sz="2000" dirty="0"/>
              <a:t>, Holger; </a:t>
            </a:r>
            <a:r>
              <a:rPr lang="de-DE" sz="2000" dirty="0" err="1"/>
              <a:t>Magdanz</a:t>
            </a:r>
            <a:r>
              <a:rPr lang="de-DE" sz="2000" dirty="0"/>
              <a:t>, Edda (2022): Eltern von Kindern mit Beeinträchtigungen – </a:t>
            </a:r>
          </a:p>
          <a:p>
            <a:r>
              <a:rPr lang="de-DE" sz="2000" dirty="0"/>
              <a:t>Unterstützungsbedarfe und Hinweise auf Inklusionshürden. Forschungsbericht 613. Berlin. </a:t>
            </a:r>
          </a:p>
        </p:txBody>
      </p:sp>
      <p:sp>
        <p:nvSpPr>
          <p:cNvPr id="14" name="Textfeld 13">
            <a:extLst>
              <a:ext uri="{FF2B5EF4-FFF2-40B4-BE49-F238E27FC236}">
                <a16:creationId xmlns:a16="http://schemas.microsoft.com/office/drawing/2014/main" id="{3DB98CFF-5E4C-D36C-D110-078A53C8CBC8}"/>
              </a:ext>
            </a:extLst>
          </p:cNvPr>
          <p:cNvSpPr txBox="1"/>
          <p:nvPr/>
        </p:nvSpPr>
        <p:spPr>
          <a:xfrm>
            <a:off x="487259" y="2474795"/>
            <a:ext cx="11152019" cy="1015663"/>
          </a:xfrm>
          <a:prstGeom prst="rect">
            <a:avLst/>
          </a:prstGeom>
          <a:noFill/>
        </p:spPr>
        <p:txBody>
          <a:bodyPr wrap="square" rtlCol="0">
            <a:spAutoFit/>
          </a:bodyPr>
          <a:lstStyle/>
          <a:p>
            <a:r>
              <a:rPr lang="de-DE" sz="2000" dirty="0"/>
              <a:t>Feist-Ortsmanns, Monika; Macsenaere, Michael (2020): Ergebnisbericht der wissenschaftlichen Begleitung zum Dialogprozess „Mitreden – Mitgestalten: Die Zukunft der Kinder- und Jugendhilfe“. Institut für Kinder- und Jugendhilfe (IKJ). Berlin. </a:t>
            </a:r>
          </a:p>
        </p:txBody>
      </p:sp>
    </p:spTree>
    <p:extLst>
      <p:ext uri="{BB962C8B-B14F-4D97-AF65-F5344CB8AC3E}">
        <p14:creationId xmlns:p14="http://schemas.microsoft.com/office/powerpoint/2010/main" val="345985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abgerundete Ecken 16">
            <a:extLst>
              <a:ext uri="{FF2B5EF4-FFF2-40B4-BE49-F238E27FC236}">
                <a16:creationId xmlns:a16="http://schemas.microsoft.com/office/drawing/2014/main" id="{2548D9CB-111F-46A6-8CFD-5B928C73CDB0}"/>
              </a:ext>
            </a:extLst>
          </p:cNvPr>
          <p:cNvSpPr/>
          <p:nvPr/>
        </p:nvSpPr>
        <p:spPr>
          <a:xfrm>
            <a:off x="1359409" y="2002536"/>
            <a:ext cx="8813615" cy="2486873"/>
          </a:xfrm>
          <a:prstGeom prst="roundRect">
            <a:avLst/>
          </a:prstGeom>
          <a:solidFill>
            <a:srgbClr val="F3F7FB"/>
          </a:solidFill>
          <a:ln>
            <a:solidFill>
              <a:srgbClr val="F3F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57BF9349-AB10-488B-83C8-7FF09730002E}"/>
              </a:ext>
            </a:extLst>
          </p:cNvPr>
          <p:cNvSpPr txBox="1"/>
          <p:nvPr/>
        </p:nvSpPr>
        <p:spPr>
          <a:xfrm>
            <a:off x="2047879" y="2325681"/>
            <a:ext cx="6753400" cy="1938992"/>
          </a:xfrm>
          <a:prstGeom prst="rect">
            <a:avLst/>
          </a:prstGeom>
          <a:noFill/>
        </p:spPr>
        <p:txBody>
          <a:bodyPr wrap="square" rtlCol="0">
            <a:spAutoFit/>
          </a:bodyPr>
          <a:lstStyle/>
          <a:p>
            <a:r>
              <a:rPr lang="de-DE" sz="6000" dirty="0"/>
              <a:t>Zeit für Fragen und Anmerkungen</a:t>
            </a:r>
            <a:endParaRPr lang="de-DE" sz="4100" dirty="0"/>
          </a:p>
        </p:txBody>
      </p:sp>
      <p:sp>
        <p:nvSpPr>
          <p:cNvPr id="2" name="Sprechblase: rechteckig mit abgerundeten Ecken 1">
            <a:extLst>
              <a:ext uri="{FF2B5EF4-FFF2-40B4-BE49-F238E27FC236}">
                <a16:creationId xmlns:a16="http://schemas.microsoft.com/office/drawing/2014/main" id="{336E4ECB-9213-43CB-8690-41AAC01DE73F}"/>
              </a:ext>
            </a:extLst>
          </p:cNvPr>
          <p:cNvSpPr/>
          <p:nvPr/>
        </p:nvSpPr>
        <p:spPr>
          <a:xfrm>
            <a:off x="6304872" y="4405685"/>
            <a:ext cx="2341266" cy="1407271"/>
          </a:xfrm>
          <a:prstGeom prst="wedgeRoundRectCallout">
            <a:avLst/>
          </a:prstGeom>
          <a:solidFill>
            <a:schemeClr val="bg1"/>
          </a:solidFill>
          <a:ln w="28575">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prechblase: rechteckig mit abgerundeten Ecken 18">
            <a:extLst>
              <a:ext uri="{FF2B5EF4-FFF2-40B4-BE49-F238E27FC236}">
                <a16:creationId xmlns:a16="http://schemas.microsoft.com/office/drawing/2014/main" id="{C25D3245-50C0-4191-9FA4-223E960BF30B}"/>
              </a:ext>
            </a:extLst>
          </p:cNvPr>
          <p:cNvSpPr/>
          <p:nvPr/>
        </p:nvSpPr>
        <p:spPr>
          <a:xfrm>
            <a:off x="8031845" y="3429000"/>
            <a:ext cx="2341266" cy="1407271"/>
          </a:xfrm>
          <a:prstGeom prst="wedgeRoundRectCallout">
            <a:avLst>
              <a:gd name="adj1" fmla="val 19081"/>
              <a:gd name="adj2" fmla="val 66070"/>
              <a:gd name="adj3" fmla="val 16667"/>
            </a:avLst>
          </a:prstGeom>
          <a:solidFill>
            <a:schemeClr val="bg1"/>
          </a:solidFill>
          <a:ln w="28575">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0EC240F7-BC7B-43EC-94A2-C7DE5730F871}"/>
              </a:ext>
            </a:extLst>
          </p:cNvPr>
          <p:cNvSpPr txBox="1"/>
          <p:nvPr/>
        </p:nvSpPr>
        <p:spPr>
          <a:xfrm>
            <a:off x="8947962" y="3442879"/>
            <a:ext cx="1371746" cy="1323439"/>
          </a:xfrm>
          <a:prstGeom prst="rect">
            <a:avLst/>
          </a:prstGeom>
          <a:noFill/>
        </p:spPr>
        <p:txBody>
          <a:bodyPr wrap="square" rtlCol="0">
            <a:spAutoFit/>
          </a:bodyPr>
          <a:lstStyle/>
          <a:p>
            <a:r>
              <a:rPr lang="de-DE" sz="8000" b="1" dirty="0">
                <a:solidFill>
                  <a:srgbClr val="2E75B6"/>
                </a:solidFill>
              </a:rPr>
              <a:t>!</a:t>
            </a:r>
          </a:p>
        </p:txBody>
      </p:sp>
      <p:sp>
        <p:nvSpPr>
          <p:cNvPr id="22" name="Textfeld 21">
            <a:extLst>
              <a:ext uri="{FF2B5EF4-FFF2-40B4-BE49-F238E27FC236}">
                <a16:creationId xmlns:a16="http://schemas.microsoft.com/office/drawing/2014/main" id="{867C772F-9A5C-4ADD-BA85-DAD7BA6EEC4A}"/>
              </a:ext>
            </a:extLst>
          </p:cNvPr>
          <p:cNvSpPr txBox="1"/>
          <p:nvPr/>
        </p:nvSpPr>
        <p:spPr>
          <a:xfrm>
            <a:off x="7231163" y="4470088"/>
            <a:ext cx="1371746" cy="1323439"/>
          </a:xfrm>
          <a:prstGeom prst="rect">
            <a:avLst/>
          </a:prstGeom>
          <a:noFill/>
        </p:spPr>
        <p:txBody>
          <a:bodyPr wrap="square" rtlCol="0">
            <a:spAutoFit/>
          </a:bodyPr>
          <a:lstStyle/>
          <a:p>
            <a:r>
              <a:rPr lang="de-DE" sz="8000" b="1" dirty="0">
                <a:solidFill>
                  <a:srgbClr val="2E75B6"/>
                </a:solidFill>
              </a:rPr>
              <a:t>?</a:t>
            </a:r>
          </a:p>
        </p:txBody>
      </p:sp>
      <p:sp>
        <p:nvSpPr>
          <p:cNvPr id="7" name="Textfeld 6">
            <a:extLst>
              <a:ext uri="{FF2B5EF4-FFF2-40B4-BE49-F238E27FC236}">
                <a16:creationId xmlns:a16="http://schemas.microsoft.com/office/drawing/2014/main" id="{37444584-EEF0-FFC0-0173-C7FDC7C45F54}"/>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8" name="Datumsplatzhalter 108">
            <a:extLst>
              <a:ext uri="{FF2B5EF4-FFF2-40B4-BE49-F238E27FC236}">
                <a16:creationId xmlns:a16="http://schemas.microsoft.com/office/drawing/2014/main" id="{AFD11BCF-8932-A11D-2F0E-343E658B2FEE}"/>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9" name="Foliennummernplatzhalter 109">
            <a:extLst>
              <a:ext uri="{FF2B5EF4-FFF2-40B4-BE49-F238E27FC236}">
                <a16:creationId xmlns:a16="http://schemas.microsoft.com/office/drawing/2014/main" id="{AE463541-3FA5-FBE8-DCF2-5CA917B87310}"/>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38</a:t>
            </a:fld>
            <a:endParaRPr lang="de-DE" dirty="0">
              <a:solidFill>
                <a:schemeClr val="bg1"/>
              </a:solidFill>
            </a:endParaRPr>
          </a:p>
        </p:txBody>
      </p:sp>
    </p:spTree>
    <p:extLst>
      <p:ext uri="{BB962C8B-B14F-4D97-AF65-F5344CB8AC3E}">
        <p14:creationId xmlns:p14="http://schemas.microsoft.com/office/powerpoint/2010/main" val="311911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E389F027-9B68-4F8F-A7E7-493F41AF8B86}"/>
              </a:ext>
            </a:extLst>
          </p:cNvPr>
          <p:cNvSpPr txBox="1"/>
          <p:nvPr/>
        </p:nvSpPr>
        <p:spPr>
          <a:xfrm>
            <a:off x="355073" y="1648596"/>
            <a:ext cx="4231442" cy="4093428"/>
          </a:xfrm>
          <a:prstGeom prst="rect">
            <a:avLst/>
          </a:prstGeom>
          <a:noFill/>
        </p:spPr>
        <p:txBody>
          <a:bodyPr wrap="square" rtlCol="0">
            <a:spAutoFit/>
          </a:bodyPr>
          <a:lstStyle/>
          <a:p>
            <a:r>
              <a:rPr lang="de-DE" sz="2000" b="1" dirty="0"/>
              <a:t>VORNAME NACHNAME</a:t>
            </a:r>
          </a:p>
          <a:p>
            <a:r>
              <a:rPr lang="de-DE" sz="2000" dirty="0"/>
              <a:t>Ausbildungstitel (B.A./M.A.)</a:t>
            </a:r>
          </a:p>
          <a:p>
            <a:r>
              <a:rPr lang="de-DE" sz="2000" dirty="0"/>
              <a:t>Teilzeit/Vollzeit</a:t>
            </a:r>
          </a:p>
          <a:p>
            <a:r>
              <a:rPr lang="de-DE" sz="2000" dirty="0"/>
              <a:t>  </a:t>
            </a:r>
          </a:p>
          <a:p>
            <a:r>
              <a:rPr lang="de-DE" sz="2000" b="1" dirty="0">
                <a:solidFill>
                  <a:srgbClr val="2E75B6"/>
                </a:solidFill>
                <a:latin typeface="Calibri (Textkörper)"/>
              </a:rPr>
              <a:t>Kontakt</a:t>
            </a:r>
          </a:p>
          <a:p>
            <a:endParaRPr lang="de-DE" sz="2000" dirty="0"/>
          </a:p>
          <a:p>
            <a:r>
              <a:rPr lang="de-DE" sz="2000" dirty="0"/>
              <a:t>Tel.:		0000 00 00 00</a:t>
            </a:r>
          </a:p>
          <a:p>
            <a:r>
              <a:rPr lang="de-DE" sz="2000" dirty="0"/>
              <a:t>Fax: 		0000 00 00 00</a:t>
            </a:r>
          </a:p>
          <a:p>
            <a:r>
              <a:rPr lang="de-DE" sz="2000" dirty="0"/>
              <a:t>E-Mail:		email@email.de</a:t>
            </a:r>
          </a:p>
          <a:p>
            <a:endParaRPr lang="de-DE" sz="2000" dirty="0"/>
          </a:p>
          <a:p>
            <a:r>
              <a:rPr lang="de-DE" sz="2000" dirty="0"/>
              <a:t>Adresse:		Jugendamt Ort</a:t>
            </a:r>
          </a:p>
          <a:p>
            <a:r>
              <a:rPr lang="de-DE" sz="2000" dirty="0"/>
              <a:t>		Straße, Hausnr.</a:t>
            </a:r>
          </a:p>
          <a:p>
            <a:r>
              <a:rPr lang="de-DE" sz="2000" dirty="0"/>
              <a:t>		PLZ, Ort</a:t>
            </a:r>
          </a:p>
        </p:txBody>
      </p:sp>
      <p:pic>
        <p:nvPicPr>
          <p:cNvPr id="4" name="Grafik 3" descr="Freisprecheinrichtung">
            <a:extLst>
              <a:ext uri="{FF2B5EF4-FFF2-40B4-BE49-F238E27FC236}">
                <a16:creationId xmlns:a16="http://schemas.microsoft.com/office/drawing/2014/main" id="{866367A1-149F-47F8-AF0E-DD3AF47A51B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8816" y="3493890"/>
            <a:ext cx="303563" cy="303563"/>
          </a:xfrm>
          <a:prstGeom prst="rect">
            <a:avLst/>
          </a:prstGeom>
        </p:spPr>
      </p:pic>
      <p:pic>
        <p:nvPicPr>
          <p:cNvPr id="21" name="Grafik 20" descr="Fax">
            <a:extLst>
              <a:ext uri="{FF2B5EF4-FFF2-40B4-BE49-F238E27FC236}">
                <a16:creationId xmlns:a16="http://schemas.microsoft.com/office/drawing/2014/main" id="{769DE52D-90DD-4B12-AC70-4B01C6F7D77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9559" y="3841114"/>
            <a:ext cx="262820" cy="262820"/>
          </a:xfrm>
          <a:prstGeom prst="rect">
            <a:avLst/>
          </a:prstGeom>
        </p:spPr>
      </p:pic>
      <p:pic>
        <p:nvPicPr>
          <p:cNvPr id="25" name="Grafik 24" descr="Zuhause">
            <a:extLst>
              <a:ext uri="{FF2B5EF4-FFF2-40B4-BE49-F238E27FC236}">
                <a16:creationId xmlns:a16="http://schemas.microsoft.com/office/drawing/2014/main" id="{4F964891-D52F-49FC-97CA-1BB015026F1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8816" y="4702476"/>
            <a:ext cx="308433" cy="308433"/>
          </a:xfrm>
          <a:prstGeom prst="rect">
            <a:avLst/>
          </a:prstGeom>
        </p:spPr>
      </p:pic>
      <p:pic>
        <p:nvPicPr>
          <p:cNvPr id="17" name="Grafik 16">
            <a:extLst>
              <a:ext uri="{FF2B5EF4-FFF2-40B4-BE49-F238E27FC236}">
                <a16:creationId xmlns:a16="http://schemas.microsoft.com/office/drawing/2014/main" id="{5E68E6DF-20D3-4175-8517-ACC49CA323B9}"/>
              </a:ext>
            </a:extLst>
          </p:cNvPr>
          <p:cNvPicPr>
            <a:picLocks noChangeAspect="1"/>
          </p:cNvPicPr>
          <p:nvPr/>
        </p:nvPicPr>
        <p:blipFill>
          <a:blip r:embed="rId8"/>
          <a:stretch>
            <a:fillRect/>
          </a:stretch>
        </p:blipFill>
        <p:spPr>
          <a:xfrm>
            <a:off x="1659112" y="4195663"/>
            <a:ext cx="262820" cy="262820"/>
          </a:xfrm>
          <a:prstGeom prst="rect">
            <a:avLst/>
          </a:prstGeom>
        </p:spPr>
      </p:pic>
      <p:sp>
        <p:nvSpPr>
          <p:cNvPr id="18" name="Textfeld 17">
            <a:extLst>
              <a:ext uri="{FF2B5EF4-FFF2-40B4-BE49-F238E27FC236}">
                <a16:creationId xmlns:a16="http://schemas.microsoft.com/office/drawing/2014/main" id="{6C312352-91DE-472D-82C1-B0DB14FEFA37}"/>
              </a:ext>
            </a:extLst>
          </p:cNvPr>
          <p:cNvSpPr txBox="1"/>
          <p:nvPr/>
        </p:nvSpPr>
        <p:spPr>
          <a:xfrm>
            <a:off x="253126" y="347732"/>
            <a:ext cx="9603938" cy="1015663"/>
          </a:xfrm>
          <a:prstGeom prst="rect">
            <a:avLst/>
          </a:prstGeom>
          <a:noFill/>
        </p:spPr>
        <p:txBody>
          <a:bodyPr wrap="square" rtlCol="0">
            <a:spAutoFit/>
          </a:bodyPr>
          <a:lstStyle/>
          <a:p>
            <a:r>
              <a:rPr lang="de-DE" sz="3500" b="1" dirty="0">
                <a:solidFill>
                  <a:srgbClr val="2E75B6"/>
                </a:solidFill>
              </a:rPr>
              <a:t>Die Verfahrenslotsin / Der Verfahrenslotse </a:t>
            </a:r>
            <a:br>
              <a:rPr lang="de-DE" sz="3500" b="1" dirty="0">
                <a:solidFill>
                  <a:srgbClr val="2E75B6"/>
                </a:solidFill>
              </a:rPr>
            </a:br>
            <a:r>
              <a:rPr lang="de-DE" sz="2500" dirty="0">
                <a:solidFill>
                  <a:srgbClr val="2E75B6"/>
                </a:solidFill>
                <a:latin typeface="Trebuchet MS (Überschriften)"/>
              </a:rPr>
              <a:t>Personelle Besetzung</a:t>
            </a:r>
          </a:p>
        </p:txBody>
      </p:sp>
      <p:sp>
        <p:nvSpPr>
          <p:cNvPr id="15" name="Textfeld 14">
            <a:extLst>
              <a:ext uri="{FF2B5EF4-FFF2-40B4-BE49-F238E27FC236}">
                <a16:creationId xmlns:a16="http://schemas.microsoft.com/office/drawing/2014/main" id="{42433802-7E31-4094-9C5D-FF34B622E241}"/>
              </a:ext>
            </a:extLst>
          </p:cNvPr>
          <p:cNvSpPr txBox="1"/>
          <p:nvPr/>
        </p:nvSpPr>
        <p:spPr>
          <a:xfrm>
            <a:off x="4927075" y="2849139"/>
            <a:ext cx="6060239" cy="1631216"/>
          </a:xfrm>
          <a:prstGeom prst="rect">
            <a:avLst/>
          </a:prstGeom>
          <a:noFill/>
        </p:spPr>
        <p:txBody>
          <a:bodyPr wrap="square" rtlCol="0">
            <a:spAutoFit/>
          </a:bodyPr>
          <a:lstStyle/>
          <a:p>
            <a:r>
              <a:rPr lang="de-DE" sz="2000" b="1" dirty="0">
                <a:solidFill>
                  <a:srgbClr val="2E75B6"/>
                </a:solidFill>
                <a:latin typeface="Calibri (Textkörper)"/>
              </a:rPr>
              <a:t>Erreichbarkeit</a:t>
            </a:r>
          </a:p>
          <a:p>
            <a:r>
              <a:rPr lang="de-DE" sz="2000" dirty="0"/>
              <a:t> </a:t>
            </a:r>
          </a:p>
          <a:p>
            <a:r>
              <a:rPr lang="de-DE" sz="2000" dirty="0"/>
              <a:t>Montag bis Mittwoch:	00:00 - 00:00 Uhr </a:t>
            </a:r>
          </a:p>
          <a:p>
            <a:r>
              <a:rPr lang="de-DE" sz="2000" dirty="0"/>
              <a:t>			00:00 - 00:00 Uhr</a:t>
            </a:r>
          </a:p>
          <a:p>
            <a:r>
              <a:rPr lang="de-DE" sz="2000" dirty="0"/>
              <a:t>Donnerstag und Freitag:	00:00 - 00:00 Uhr</a:t>
            </a:r>
          </a:p>
        </p:txBody>
      </p:sp>
      <p:sp>
        <p:nvSpPr>
          <p:cNvPr id="6" name="Textfeld 5">
            <a:extLst>
              <a:ext uri="{FF2B5EF4-FFF2-40B4-BE49-F238E27FC236}">
                <a16:creationId xmlns:a16="http://schemas.microsoft.com/office/drawing/2014/main" id="{29C10D0E-7A90-7B2D-17EA-3414DF3471BF}"/>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8" name="Datumsplatzhalter 108">
            <a:extLst>
              <a:ext uri="{FF2B5EF4-FFF2-40B4-BE49-F238E27FC236}">
                <a16:creationId xmlns:a16="http://schemas.microsoft.com/office/drawing/2014/main" id="{60653B8E-8B9E-8A08-9FC7-4F1D335821C9}"/>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9" name="Foliennummernplatzhalter 109">
            <a:extLst>
              <a:ext uri="{FF2B5EF4-FFF2-40B4-BE49-F238E27FC236}">
                <a16:creationId xmlns:a16="http://schemas.microsoft.com/office/drawing/2014/main" id="{D9ADB3A8-DE59-3DF2-7497-DD10207155B8}"/>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4</a:t>
            </a:fld>
            <a:endParaRPr lang="de-DE" dirty="0">
              <a:solidFill>
                <a:schemeClr val="bg1"/>
              </a:solidFill>
            </a:endParaRPr>
          </a:p>
        </p:txBody>
      </p:sp>
      <p:pic>
        <p:nvPicPr>
          <p:cNvPr id="19" name="Grafik 18" descr="Uhr mit einfarbiger Füllung">
            <a:extLst>
              <a:ext uri="{FF2B5EF4-FFF2-40B4-BE49-F238E27FC236}">
                <a16:creationId xmlns:a16="http://schemas.microsoft.com/office/drawing/2014/main" id="{A20FD3C1-77AE-090D-2C9E-F52B33585B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14961" y="3457180"/>
            <a:ext cx="412114" cy="412114"/>
          </a:xfrm>
          <a:prstGeom prst="rect">
            <a:avLst/>
          </a:prstGeom>
        </p:spPr>
      </p:pic>
      <p:pic>
        <p:nvPicPr>
          <p:cNvPr id="24" name="Grafik 23">
            <a:extLst>
              <a:ext uri="{FF2B5EF4-FFF2-40B4-BE49-F238E27FC236}">
                <a16:creationId xmlns:a16="http://schemas.microsoft.com/office/drawing/2014/main" id="{B3A5A144-13FD-6D83-92CC-17BEAF8751A0}"/>
              </a:ext>
            </a:extLst>
          </p:cNvPr>
          <p:cNvPicPr>
            <a:picLocks noChangeAspect="1"/>
          </p:cNvPicPr>
          <p:nvPr/>
        </p:nvPicPr>
        <p:blipFill>
          <a:blip r:embed="rId11" cstate="hqprint">
            <a:extLst>
              <a:ext uri="{28A0092B-C50C-407E-A947-70E740481C1C}">
                <a14:useLocalDpi xmlns:a14="http://schemas.microsoft.com/office/drawing/2010/main" val="0"/>
              </a:ext>
            </a:extLst>
          </a:blip>
          <a:srcRect l="33895" t="29290" r="22321" b="19733"/>
          <a:stretch>
            <a:fillRect/>
          </a:stretch>
        </p:blipFill>
        <p:spPr>
          <a:xfrm flipH="1">
            <a:off x="10271165" y="3877128"/>
            <a:ext cx="1650062" cy="2467934"/>
          </a:xfrm>
          <a:prstGeom prst="rect">
            <a:avLst/>
          </a:prstGeom>
        </p:spPr>
      </p:pic>
    </p:spTree>
    <p:extLst>
      <p:ext uri="{BB962C8B-B14F-4D97-AF65-F5344CB8AC3E}">
        <p14:creationId xmlns:p14="http://schemas.microsoft.com/office/powerpoint/2010/main" val="23424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4C49467-AF2C-473B-A292-9A71DD1F2A80}"/>
              </a:ext>
            </a:extLst>
          </p:cNvPr>
          <p:cNvSpPr txBox="1"/>
          <p:nvPr/>
        </p:nvSpPr>
        <p:spPr>
          <a:xfrm>
            <a:off x="5010177" y="1551755"/>
            <a:ext cx="7153795" cy="3016210"/>
          </a:xfrm>
          <a:prstGeom prst="rect">
            <a:avLst/>
          </a:prstGeom>
          <a:noFill/>
        </p:spPr>
        <p:txBody>
          <a:bodyPr wrap="square" rtlCol="0">
            <a:spAutoFit/>
          </a:bodyPr>
          <a:lstStyle/>
          <a:p>
            <a:r>
              <a:rPr lang="de-DE" sz="2500" b="1" dirty="0"/>
              <a:t>Fünf Schwerpunkte: </a:t>
            </a:r>
          </a:p>
          <a:p>
            <a:r>
              <a:rPr lang="de-DE" sz="2500" b="1" dirty="0"/>
              <a:t> </a:t>
            </a:r>
          </a:p>
          <a:p>
            <a:pPr marL="457200" indent="-457200">
              <a:buClr>
                <a:schemeClr val="tx1"/>
              </a:buClr>
              <a:buFont typeface="+mj-lt"/>
              <a:buAutoNum type="arabicPeriod"/>
            </a:pPr>
            <a:r>
              <a:rPr lang="de-DE" sz="2000" dirty="0"/>
              <a:t>Besserer Kinder- und Jugendschutz</a:t>
            </a:r>
          </a:p>
          <a:p>
            <a:pPr marL="457200" indent="-457200">
              <a:buClr>
                <a:schemeClr val="tx1"/>
              </a:buClr>
              <a:buFont typeface="+mj-lt"/>
              <a:buAutoNum type="arabicPeriod"/>
            </a:pPr>
            <a:r>
              <a:rPr lang="de-DE" sz="2000" dirty="0"/>
              <a:t>Stärkung von Kindern und Jugendlichen, die in Pflegefamilien oder in Einrichtungen der Erziehungshilfe aufwachsen</a:t>
            </a:r>
            <a:endParaRPr lang="de-DE" sz="2000" dirty="0">
              <a:solidFill>
                <a:srgbClr val="2E75B6"/>
              </a:solidFill>
            </a:endParaRPr>
          </a:p>
          <a:p>
            <a:pPr marL="457200" indent="-457200">
              <a:buClr>
                <a:schemeClr val="tx1"/>
              </a:buClr>
              <a:buFont typeface="+mj-lt"/>
              <a:buAutoNum type="arabicPeriod"/>
            </a:pPr>
            <a:r>
              <a:rPr lang="de-DE" sz="2000" b="1" dirty="0"/>
              <a:t>Hilfen aus einer Hand für junge Menschen mit und ohne Behinderungen</a:t>
            </a:r>
          </a:p>
          <a:p>
            <a:pPr marL="457200" indent="-457200">
              <a:buClr>
                <a:schemeClr val="tx1"/>
              </a:buClr>
              <a:buFont typeface="+mj-lt"/>
              <a:buAutoNum type="arabicPeriod"/>
            </a:pPr>
            <a:r>
              <a:rPr lang="de-DE" sz="2000" dirty="0"/>
              <a:t>Mehr Prävention vor Ort</a:t>
            </a:r>
          </a:p>
          <a:p>
            <a:pPr marL="457200" indent="-457200">
              <a:buClr>
                <a:schemeClr val="tx1"/>
              </a:buClr>
              <a:buFont typeface="+mj-lt"/>
              <a:buAutoNum type="arabicPeriod"/>
            </a:pPr>
            <a:r>
              <a:rPr lang="de-DE" sz="2000" dirty="0"/>
              <a:t>Mehr Beteiligung von jungen Menschen, Eltern und Familien</a:t>
            </a:r>
          </a:p>
        </p:txBody>
      </p:sp>
      <p:sp>
        <p:nvSpPr>
          <p:cNvPr id="6" name="Textfeld 5">
            <a:extLst>
              <a:ext uri="{FF2B5EF4-FFF2-40B4-BE49-F238E27FC236}">
                <a16:creationId xmlns:a16="http://schemas.microsoft.com/office/drawing/2014/main" id="{77A854DB-E396-4617-AADF-02754DF0B8DA}"/>
              </a:ext>
            </a:extLst>
          </p:cNvPr>
          <p:cNvSpPr txBox="1"/>
          <p:nvPr/>
        </p:nvSpPr>
        <p:spPr>
          <a:xfrm>
            <a:off x="366772" y="6271802"/>
            <a:ext cx="9921240" cy="215444"/>
          </a:xfrm>
          <a:prstGeom prst="rect">
            <a:avLst/>
          </a:prstGeom>
          <a:noFill/>
        </p:spPr>
        <p:txBody>
          <a:bodyPr wrap="square" rtlCol="0">
            <a:spAutoFit/>
          </a:bodyPr>
          <a:lstStyle/>
          <a:p>
            <a:r>
              <a:rPr lang="de-DE" sz="800" dirty="0"/>
              <a:t>https://www.bmfsfj.de/bmfsfj/service/gesetze/neues-kinder-und-jugendstaerkungsgesetz-162860</a:t>
            </a:r>
          </a:p>
        </p:txBody>
      </p:sp>
      <p:pic>
        <p:nvPicPr>
          <p:cNvPr id="21" name="Grafik 20">
            <a:extLst>
              <a:ext uri="{FF2B5EF4-FFF2-40B4-BE49-F238E27FC236}">
                <a16:creationId xmlns:a16="http://schemas.microsoft.com/office/drawing/2014/main" id="{C715ED37-D3D2-4B6E-B851-F54328581E8E}"/>
              </a:ext>
            </a:extLst>
          </p:cNvPr>
          <p:cNvPicPr>
            <a:picLocks noChangeAspect="1"/>
          </p:cNvPicPr>
          <p:nvPr/>
        </p:nvPicPr>
        <p:blipFill rotWithShape="1">
          <a:blip r:embed="rId2"/>
          <a:srcRect t="2592" b="2079"/>
          <a:stretch/>
        </p:blipFill>
        <p:spPr>
          <a:xfrm>
            <a:off x="366772" y="1585957"/>
            <a:ext cx="4283475" cy="1593363"/>
          </a:xfrm>
          <a:prstGeom prst="rect">
            <a:avLst/>
          </a:prstGeom>
        </p:spPr>
      </p:pic>
      <p:pic>
        <p:nvPicPr>
          <p:cNvPr id="3" name="Grafik 2">
            <a:extLst>
              <a:ext uri="{FF2B5EF4-FFF2-40B4-BE49-F238E27FC236}">
                <a16:creationId xmlns:a16="http://schemas.microsoft.com/office/drawing/2014/main" id="{01307E7C-26C3-0909-8C78-13F177F61178}"/>
              </a:ext>
            </a:extLst>
          </p:cNvPr>
          <p:cNvPicPr>
            <a:picLocks noChangeAspect="1"/>
          </p:cNvPicPr>
          <p:nvPr/>
        </p:nvPicPr>
        <p:blipFill>
          <a:blip r:embed="rId3"/>
          <a:stretch>
            <a:fillRect/>
          </a:stretch>
        </p:blipFill>
        <p:spPr>
          <a:xfrm>
            <a:off x="366772" y="3355633"/>
            <a:ext cx="4283475" cy="2204730"/>
          </a:xfrm>
          <a:prstGeom prst="rect">
            <a:avLst/>
          </a:prstGeom>
        </p:spPr>
      </p:pic>
      <p:sp>
        <p:nvSpPr>
          <p:cNvPr id="4" name="Textfeld 3">
            <a:extLst>
              <a:ext uri="{FF2B5EF4-FFF2-40B4-BE49-F238E27FC236}">
                <a16:creationId xmlns:a16="http://schemas.microsoft.com/office/drawing/2014/main" id="{7817827F-4FC1-D0D8-AA3B-671F8748E2A0}"/>
              </a:ext>
            </a:extLst>
          </p:cNvPr>
          <p:cNvSpPr txBox="1"/>
          <p:nvPr/>
        </p:nvSpPr>
        <p:spPr>
          <a:xfrm>
            <a:off x="373939" y="6380080"/>
            <a:ext cx="2449986" cy="215444"/>
          </a:xfrm>
          <a:prstGeom prst="rect">
            <a:avLst/>
          </a:prstGeom>
          <a:noFill/>
        </p:spPr>
        <p:txBody>
          <a:bodyPr wrap="square" rtlCol="0">
            <a:spAutoFit/>
          </a:bodyPr>
          <a:lstStyle/>
          <a:p>
            <a:r>
              <a:rPr lang="de-DE" sz="800" dirty="0"/>
              <a:t>https://gemeinsam-zum-ziel.org</a:t>
            </a:r>
          </a:p>
        </p:txBody>
      </p:sp>
      <p:sp>
        <p:nvSpPr>
          <p:cNvPr id="2" name="Textfeld 1">
            <a:extLst>
              <a:ext uri="{FF2B5EF4-FFF2-40B4-BE49-F238E27FC236}">
                <a16:creationId xmlns:a16="http://schemas.microsoft.com/office/drawing/2014/main" id="{B3A29E3C-9327-1A22-3A2F-FA61CEE0B4F6}"/>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Ausgangslage</a:t>
            </a:r>
          </a:p>
          <a:p>
            <a:r>
              <a:rPr lang="de-DE" sz="2500" dirty="0">
                <a:solidFill>
                  <a:srgbClr val="2E75B6"/>
                </a:solidFill>
              </a:rPr>
              <a:t>Kinder- und Jugendstärkungsgesetz (KJSG)</a:t>
            </a:r>
          </a:p>
        </p:txBody>
      </p:sp>
      <p:sp>
        <p:nvSpPr>
          <p:cNvPr id="10" name="Textfeld 9">
            <a:extLst>
              <a:ext uri="{FF2B5EF4-FFF2-40B4-BE49-F238E27FC236}">
                <a16:creationId xmlns:a16="http://schemas.microsoft.com/office/drawing/2014/main" id="{14AB50C3-ECE4-C8EE-798E-8703766273EB}"/>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1" name="Datumsplatzhalter 108">
            <a:extLst>
              <a:ext uri="{FF2B5EF4-FFF2-40B4-BE49-F238E27FC236}">
                <a16:creationId xmlns:a16="http://schemas.microsoft.com/office/drawing/2014/main" id="{517B2D24-EF86-DFAB-6356-C6559B0663F0}"/>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2" name="Foliennummernplatzhalter 109">
            <a:extLst>
              <a:ext uri="{FF2B5EF4-FFF2-40B4-BE49-F238E27FC236}">
                <a16:creationId xmlns:a16="http://schemas.microsoft.com/office/drawing/2014/main" id="{C2B9E4BF-57B5-4670-AB41-D47A418C2A16}"/>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5</a:t>
            </a:fld>
            <a:endParaRPr lang="de-DE" dirty="0">
              <a:solidFill>
                <a:schemeClr val="bg1"/>
              </a:solidFill>
            </a:endParaRPr>
          </a:p>
        </p:txBody>
      </p:sp>
    </p:spTree>
    <p:extLst>
      <p:ext uri="{BB962C8B-B14F-4D97-AF65-F5344CB8AC3E}">
        <p14:creationId xmlns:p14="http://schemas.microsoft.com/office/powerpoint/2010/main" val="401784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89A2F70B-3C7A-4D13-949B-CC4257359D32}"/>
              </a:ext>
            </a:extLst>
          </p:cNvPr>
          <p:cNvGrpSpPr/>
          <p:nvPr/>
        </p:nvGrpSpPr>
        <p:grpSpPr>
          <a:xfrm>
            <a:off x="1684027" y="1659520"/>
            <a:ext cx="8612636" cy="1348856"/>
            <a:chOff x="1706" y="0"/>
            <a:chExt cx="2655093" cy="5418667"/>
          </a:xfrm>
          <a:solidFill>
            <a:srgbClr val="2E75B6"/>
          </a:solidFill>
        </p:grpSpPr>
        <p:sp>
          <p:nvSpPr>
            <p:cNvPr id="13" name="Rechteck: abgerundete Ecken 12">
              <a:extLst>
                <a:ext uri="{FF2B5EF4-FFF2-40B4-BE49-F238E27FC236}">
                  <a16:creationId xmlns:a16="http://schemas.microsoft.com/office/drawing/2014/main" id="{36E36151-9F41-446D-8A0B-FEC300B87E5C}"/>
                </a:ext>
              </a:extLst>
            </p:cNvPr>
            <p:cNvSpPr/>
            <p:nvPr/>
          </p:nvSpPr>
          <p:spPr>
            <a:xfrm>
              <a:off x="1706" y="0"/>
              <a:ext cx="2655093" cy="541866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hteck: abgerundete Ecken 4">
              <a:extLst>
                <a:ext uri="{FF2B5EF4-FFF2-40B4-BE49-F238E27FC236}">
                  <a16:creationId xmlns:a16="http://schemas.microsoft.com/office/drawing/2014/main" id="{3E4173F9-B74A-4A07-95F7-58BA265975A9}"/>
                </a:ext>
              </a:extLst>
            </p:cNvPr>
            <p:cNvSpPr txBox="1"/>
            <p:nvPr/>
          </p:nvSpPr>
          <p:spPr>
            <a:xfrm>
              <a:off x="1706" y="2167466"/>
              <a:ext cx="2655093" cy="21674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de-DE" sz="6100" kern="1200"/>
            </a:p>
          </p:txBody>
        </p:sp>
      </p:grpSp>
      <p:grpSp>
        <p:nvGrpSpPr>
          <p:cNvPr id="34" name="Gruppieren 33">
            <a:extLst>
              <a:ext uri="{FF2B5EF4-FFF2-40B4-BE49-F238E27FC236}">
                <a16:creationId xmlns:a16="http://schemas.microsoft.com/office/drawing/2014/main" id="{49E37500-1AA0-4F21-9D88-35CD30B4A68F}"/>
              </a:ext>
            </a:extLst>
          </p:cNvPr>
          <p:cNvGrpSpPr/>
          <p:nvPr/>
        </p:nvGrpSpPr>
        <p:grpSpPr>
          <a:xfrm>
            <a:off x="1684027" y="3317616"/>
            <a:ext cx="8612636" cy="1348856"/>
            <a:chOff x="1706" y="0"/>
            <a:chExt cx="2655093" cy="5418667"/>
          </a:xfrm>
          <a:solidFill>
            <a:srgbClr val="2E75B6"/>
          </a:solidFill>
        </p:grpSpPr>
        <p:sp>
          <p:nvSpPr>
            <p:cNvPr id="35" name="Rechteck: abgerundete Ecken 34">
              <a:extLst>
                <a:ext uri="{FF2B5EF4-FFF2-40B4-BE49-F238E27FC236}">
                  <a16:creationId xmlns:a16="http://schemas.microsoft.com/office/drawing/2014/main" id="{D25B85B3-2394-46B4-BB93-9F8DF933DE82}"/>
                </a:ext>
              </a:extLst>
            </p:cNvPr>
            <p:cNvSpPr/>
            <p:nvPr/>
          </p:nvSpPr>
          <p:spPr>
            <a:xfrm>
              <a:off x="1706" y="0"/>
              <a:ext cx="2655093" cy="541866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hteck: abgerundete Ecken 4">
              <a:extLst>
                <a:ext uri="{FF2B5EF4-FFF2-40B4-BE49-F238E27FC236}">
                  <a16:creationId xmlns:a16="http://schemas.microsoft.com/office/drawing/2014/main" id="{A20599BD-51B7-4B81-BA31-80D0E20DC473}"/>
                </a:ext>
              </a:extLst>
            </p:cNvPr>
            <p:cNvSpPr txBox="1"/>
            <p:nvPr/>
          </p:nvSpPr>
          <p:spPr>
            <a:xfrm>
              <a:off x="1706" y="2167466"/>
              <a:ext cx="2655093" cy="21674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de-DE" sz="6100" kern="1200"/>
            </a:p>
          </p:txBody>
        </p:sp>
      </p:grpSp>
      <p:grpSp>
        <p:nvGrpSpPr>
          <p:cNvPr id="37" name="Gruppieren 36">
            <a:extLst>
              <a:ext uri="{FF2B5EF4-FFF2-40B4-BE49-F238E27FC236}">
                <a16:creationId xmlns:a16="http://schemas.microsoft.com/office/drawing/2014/main" id="{932F8A21-B2C8-4C79-931D-A059894B3677}"/>
              </a:ext>
            </a:extLst>
          </p:cNvPr>
          <p:cNvGrpSpPr/>
          <p:nvPr/>
        </p:nvGrpSpPr>
        <p:grpSpPr>
          <a:xfrm>
            <a:off x="1684027" y="4975712"/>
            <a:ext cx="8612636" cy="1348856"/>
            <a:chOff x="1706" y="0"/>
            <a:chExt cx="2655093" cy="5418667"/>
          </a:xfrm>
          <a:solidFill>
            <a:srgbClr val="2E75B6"/>
          </a:solidFill>
        </p:grpSpPr>
        <p:sp>
          <p:nvSpPr>
            <p:cNvPr id="39" name="Rechteck: abgerundete Ecken 38">
              <a:extLst>
                <a:ext uri="{FF2B5EF4-FFF2-40B4-BE49-F238E27FC236}">
                  <a16:creationId xmlns:a16="http://schemas.microsoft.com/office/drawing/2014/main" id="{1795FC66-6EC6-4A3A-9165-19A2BF47A03F}"/>
                </a:ext>
              </a:extLst>
            </p:cNvPr>
            <p:cNvSpPr/>
            <p:nvPr/>
          </p:nvSpPr>
          <p:spPr>
            <a:xfrm>
              <a:off x="1706" y="0"/>
              <a:ext cx="2655093" cy="541866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hteck: abgerundete Ecken 4">
              <a:extLst>
                <a:ext uri="{FF2B5EF4-FFF2-40B4-BE49-F238E27FC236}">
                  <a16:creationId xmlns:a16="http://schemas.microsoft.com/office/drawing/2014/main" id="{FC036AE8-4148-4971-8131-7688C6A8A62B}"/>
                </a:ext>
              </a:extLst>
            </p:cNvPr>
            <p:cNvSpPr txBox="1"/>
            <p:nvPr/>
          </p:nvSpPr>
          <p:spPr>
            <a:xfrm>
              <a:off x="1706" y="2167466"/>
              <a:ext cx="2655093" cy="21674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de-DE" sz="6100" kern="1200"/>
            </a:p>
          </p:txBody>
        </p:sp>
      </p:grpSp>
      <p:sp>
        <p:nvSpPr>
          <p:cNvPr id="42" name="Ellipse 41">
            <a:extLst>
              <a:ext uri="{FF2B5EF4-FFF2-40B4-BE49-F238E27FC236}">
                <a16:creationId xmlns:a16="http://schemas.microsoft.com/office/drawing/2014/main" id="{A62F3370-FF8F-42D2-94B5-6470E06A3653}"/>
              </a:ext>
            </a:extLst>
          </p:cNvPr>
          <p:cNvSpPr/>
          <p:nvPr/>
        </p:nvSpPr>
        <p:spPr>
          <a:xfrm>
            <a:off x="911324" y="4946397"/>
            <a:ext cx="1518428" cy="1455652"/>
          </a:xfrm>
          <a:prstGeom prst="ellipse">
            <a:avLst/>
          </a:prstGeom>
          <a:solidFill>
            <a:srgbClr val="F3F7FB"/>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5" name="Sehne 44">
            <a:extLst>
              <a:ext uri="{FF2B5EF4-FFF2-40B4-BE49-F238E27FC236}">
                <a16:creationId xmlns:a16="http://schemas.microsoft.com/office/drawing/2014/main" id="{866A6B7E-BF34-4B6F-9F0B-1AC7DA7595B8}"/>
              </a:ext>
            </a:extLst>
          </p:cNvPr>
          <p:cNvSpPr/>
          <p:nvPr/>
        </p:nvSpPr>
        <p:spPr>
          <a:xfrm>
            <a:off x="1032238" y="5116365"/>
            <a:ext cx="1283964" cy="1230882"/>
          </a:xfrm>
          <a:prstGeom prst="chord">
            <a:avLst>
              <a:gd name="adj1" fmla="val 1168272"/>
              <a:gd name="adj2" fmla="val 9631728"/>
            </a:avLst>
          </a:prstGeom>
          <a:solidFill>
            <a:srgbClr val="2E75B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extfeld 45">
            <a:extLst>
              <a:ext uri="{FF2B5EF4-FFF2-40B4-BE49-F238E27FC236}">
                <a16:creationId xmlns:a16="http://schemas.microsoft.com/office/drawing/2014/main" id="{C7CA169D-0897-4953-890F-5EE57CE355C6}"/>
              </a:ext>
            </a:extLst>
          </p:cNvPr>
          <p:cNvSpPr txBox="1"/>
          <p:nvPr/>
        </p:nvSpPr>
        <p:spPr>
          <a:xfrm>
            <a:off x="1222768" y="5079403"/>
            <a:ext cx="909701" cy="369332"/>
          </a:xfrm>
          <a:prstGeom prst="rect">
            <a:avLst/>
          </a:prstGeom>
          <a:noFill/>
        </p:spPr>
        <p:txBody>
          <a:bodyPr wrap="square" rtlCol="0">
            <a:spAutoFit/>
          </a:bodyPr>
          <a:lstStyle/>
          <a:p>
            <a:r>
              <a:rPr lang="de-DE" b="1" dirty="0"/>
              <a:t>1. Stufe</a:t>
            </a:r>
          </a:p>
        </p:txBody>
      </p:sp>
      <p:sp>
        <p:nvSpPr>
          <p:cNvPr id="47" name="Ellipse 46">
            <a:extLst>
              <a:ext uri="{FF2B5EF4-FFF2-40B4-BE49-F238E27FC236}">
                <a16:creationId xmlns:a16="http://schemas.microsoft.com/office/drawing/2014/main" id="{7AF12C7E-97EB-44A9-9A45-366BEF5D5181}"/>
              </a:ext>
            </a:extLst>
          </p:cNvPr>
          <p:cNvSpPr/>
          <p:nvPr/>
        </p:nvSpPr>
        <p:spPr>
          <a:xfrm>
            <a:off x="911324" y="3280233"/>
            <a:ext cx="1518428" cy="1455652"/>
          </a:xfrm>
          <a:prstGeom prst="ellipse">
            <a:avLst/>
          </a:prstGeom>
          <a:solidFill>
            <a:srgbClr val="F3F7FB"/>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Sehne 47">
            <a:extLst>
              <a:ext uri="{FF2B5EF4-FFF2-40B4-BE49-F238E27FC236}">
                <a16:creationId xmlns:a16="http://schemas.microsoft.com/office/drawing/2014/main" id="{6DB86A54-FC09-4055-858A-C59970681622}"/>
              </a:ext>
            </a:extLst>
          </p:cNvPr>
          <p:cNvSpPr/>
          <p:nvPr/>
        </p:nvSpPr>
        <p:spPr>
          <a:xfrm>
            <a:off x="1029835" y="3433209"/>
            <a:ext cx="1299856" cy="1249460"/>
          </a:xfrm>
          <a:prstGeom prst="chord">
            <a:avLst>
              <a:gd name="adj1" fmla="val 20431728"/>
              <a:gd name="adj2" fmla="val 11968272"/>
            </a:avLst>
          </a:prstGeom>
          <a:solidFill>
            <a:srgbClr val="2E75B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Textfeld 48">
            <a:extLst>
              <a:ext uri="{FF2B5EF4-FFF2-40B4-BE49-F238E27FC236}">
                <a16:creationId xmlns:a16="http://schemas.microsoft.com/office/drawing/2014/main" id="{FD6F65B6-648A-40D5-B1A6-39A3F939BC01}"/>
              </a:ext>
            </a:extLst>
          </p:cNvPr>
          <p:cNvSpPr txBox="1"/>
          <p:nvPr/>
        </p:nvSpPr>
        <p:spPr>
          <a:xfrm>
            <a:off x="1185314" y="3398563"/>
            <a:ext cx="999350" cy="369332"/>
          </a:xfrm>
          <a:prstGeom prst="rect">
            <a:avLst/>
          </a:prstGeom>
          <a:noFill/>
        </p:spPr>
        <p:txBody>
          <a:bodyPr wrap="square" rtlCol="0">
            <a:spAutoFit/>
          </a:bodyPr>
          <a:lstStyle/>
          <a:p>
            <a:pPr algn="ctr"/>
            <a:r>
              <a:rPr lang="de-DE" b="1" dirty="0"/>
              <a:t>2. Stufe</a:t>
            </a:r>
          </a:p>
        </p:txBody>
      </p:sp>
      <p:sp>
        <p:nvSpPr>
          <p:cNvPr id="50" name="Ellipse 49">
            <a:extLst>
              <a:ext uri="{FF2B5EF4-FFF2-40B4-BE49-F238E27FC236}">
                <a16:creationId xmlns:a16="http://schemas.microsoft.com/office/drawing/2014/main" id="{46818B7E-9DDC-4C24-AAE7-667ABC6EA1E7}"/>
              </a:ext>
            </a:extLst>
          </p:cNvPr>
          <p:cNvSpPr/>
          <p:nvPr/>
        </p:nvSpPr>
        <p:spPr>
          <a:xfrm>
            <a:off x="914831" y="1582039"/>
            <a:ext cx="1518428" cy="1455652"/>
          </a:xfrm>
          <a:prstGeom prst="ellipse">
            <a:avLst/>
          </a:prstGeom>
          <a:solidFill>
            <a:srgbClr val="F3F7FB"/>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1" name="Sehne 50">
            <a:extLst>
              <a:ext uri="{FF2B5EF4-FFF2-40B4-BE49-F238E27FC236}">
                <a16:creationId xmlns:a16="http://schemas.microsoft.com/office/drawing/2014/main" id="{179D2170-FC81-43B0-9BA1-A57FB31D27A8}"/>
              </a:ext>
            </a:extLst>
          </p:cNvPr>
          <p:cNvSpPr/>
          <p:nvPr/>
        </p:nvSpPr>
        <p:spPr>
          <a:xfrm>
            <a:off x="1009667" y="1677139"/>
            <a:ext cx="1320024" cy="1265452"/>
          </a:xfrm>
          <a:prstGeom prst="chord">
            <a:avLst>
              <a:gd name="adj1" fmla="val 16200000"/>
              <a:gd name="adj2" fmla="val 16200000"/>
            </a:avLst>
          </a:prstGeom>
          <a:solidFill>
            <a:srgbClr val="2E75B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Textfeld 51">
            <a:extLst>
              <a:ext uri="{FF2B5EF4-FFF2-40B4-BE49-F238E27FC236}">
                <a16:creationId xmlns:a16="http://schemas.microsoft.com/office/drawing/2014/main" id="{0F227587-9E87-420E-B3FC-0D58639963F2}"/>
              </a:ext>
            </a:extLst>
          </p:cNvPr>
          <p:cNvSpPr txBox="1"/>
          <p:nvPr/>
        </p:nvSpPr>
        <p:spPr>
          <a:xfrm>
            <a:off x="1148393" y="2106911"/>
            <a:ext cx="1042572" cy="369332"/>
          </a:xfrm>
          <a:prstGeom prst="rect">
            <a:avLst/>
          </a:prstGeom>
          <a:noFill/>
        </p:spPr>
        <p:txBody>
          <a:bodyPr wrap="square" rtlCol="0">
            <a:spAutoFit/>
          </a:bodyPr>
          <a:lstStyle/>
          <a:p>
            <a:pPr algn="ctr"/>
            <a:r>
              <a:rPr lang="de-DE" b="1" dirty="0">
                <a:solidFill>
                  <a:schemeClr val="bg1"/>
                </a:solidFill>
              </a:rPr>
              <a:t>3. Stufe</a:t>
            </a:r>
          </a:p>
        </p:txBody>
      </p:sp>
      <p:sp>
        <p:nvSpPr>
          <p:cNvPr id="53" name="Textfeld 52">
            <a:extLst>
              <a:ext uri="{FF2B5EF4-FFF2-40B4-BE49-F238E27FC236}">
                <a16:creationId xmlns:a16="http://schemas.microsoft.com/office/drawing/2014/main" id="{C1744D3C-F372-4698-BFEC-01CBABA07889}"/>
              </a:ext>
            </a:extLst>
          </p:cNvPr>
          <p:cNvSpPr txBox="1"/>
          <p:nvPr/>
        </p:nvSpPr>
        <p:spPr>
          <a:xfrm>
            <a:off x="1986483" y="4684225"/>
            <a:ext cx="1704746" cy="369332"/>
          </a:xfrm>
          <a:prstGeom prst="rect">
            <a:avLst/>
          </a:prstGeom>
          <a:noFill/>
        </p:spPr>
        <p:txBody>
          <a:bodyPr wrap="square" rtlCol="0">
            <a:spAutoFit/>
          </a:bodyPr>
          <a:lstStyle/>
          <a:p>
            <a:pPr algn="ctr"/>
            <a:r>
              <a:rPr lang="de-DE" b="1" dirty="0">
                <a:solidFill>
                  <a:srgbClr val="2E75B6"/>
                </a:solidFill>
              </a:rPr>
              <a:t>Seit 10.06.2021</a:t>
            </a:r>
          </a:p>
        </p:txBody>
      </p:sp>
      <p:sp>
        <p:nvSpPr>
          <p:cNvPr id="54" name="Textfeld 53">
            <a:extLst>
              <a:ext uri="{FF2B5EF4-FFF2-40B4-BE49-F238E27FC236}">
                <a16:creationId xmlns:a16="http://schemas.microsoft.com/office/drawing/2014/main" id="{8C2034C8-F69D-4E5C-839D-7B0BD3D45DA6}"/>
              </a:ext>
            </a:extLst>
          </p:cNvPr>
          <p:cNvSpPr txBox="1"/>
          <p:nvPr/>
        </p:nvSpPr>
        <p:spPr>
          <a:xfrm>
            <a:off x="1986483" y="3033389"/>
            <a:ext cx="1704746" cy="369332"/>
          </a:xfrm>
          <a:prstGeom prst="rect">
            <a:avLst/>
          </a:prstGeom>
          <a:noFill/>
        </p:spPr>
        <p:txBody>
          <a:bodyPr wrap="square" rtlCol="0">
            <a:spAutoFit/>
          </a:bodyPr>
          <a:lstStyle/>
          <a:p>
            <a:pPr algn="ctr"/>
            <a:r>
              <a:rPr lang="de-DE" b="1" dirty="0">
                <a:solidFill>
                  <a:srgbClr val="2E75B6"/>
                </a:solidFill>
              </a:rPr>
              <a:t>Seit 01.01.2024</a:t>
            </a:r>
          </a:p>
        </p:txBody>
      </p:sp>
      <p:sp>
        <p:nvSpPr>
          <p:cNvPr id="55" name="Textfeld 54">
            <a:extLst>
              <a:ext uri="{FF2B5EF4-FFF2-40B4-BE49-F238E27FC236}">
                <a16:creationId xmlns:a16="http://schemas.microsoft.com/office/drawing/2014/main" id="{A5580DFA-0446-4BF3-9B83-05FAEB73C88C}"/>
              </a:ext>
            </a:extLst>
          </p:cNvPr>
          <p:cNvSpPr txBox="1"/>
          <p:nvPr/>
        </p:nvSpPr>
        <p:spPr>
          <a:xfrm>
            <a:off x="1981690" y="1320905"/>
            <a:ext cx="1704746" cy="369332"/>
          </a:xfrm>
          <a:prstGeom prst="rect">
            <a:avLst/>
          </a:prstGeom>
          <a:noFill/>
        </p:spPr>
        <p:txBody>
          <a:bodyPr wrap="square" rtlCol="0">
            <a:spAutoFit/>
          </a:bodyPr>
          <a:lstStyle/>
          <a:p>
            <a:pPr algn="ctr"/>
            <a:r>
              <a:rPr lang="de-DE" b="1" dirty="0">
                <a:solidFill>
                  <a:srgbClr val="B04453"/>
                </a:solidFill>
              </a:rPr>
              <a:t>Ab 01.01.2028 ?</a:t>
            </a:r>
          </a:p>
        </p:txBody>
      </p:sp>
      <p:sp>
        <p:nvSpPr>
          <p:cNvPr id="61" name="Textfeld 60">
            <a:extLst>
              <a:ext uri="{FF2B5EF4-FFF2-40B4-BE49-F238E27FC236}">
                <a16:creationId xmlns:a16="http://schemas.microsoft.com/office/drawing/2014/main" id="{344A70AD-6A93-4274-9C30-8F8A233EB780}"/>
              </a:ext>
            </a:extLst>
          </p:cNvPr>
          <p:cNvSpPr txBox="1"/>
          <p:nvPr/>
        </p:nvSpPr>
        <p:spPr>
          <a:xfrm>
            <a:off x="2718991" y="1992056"/>
            <a:ext cx="7248786" cy="646331"/>
          </a:xfrm>
          <a:prstGeom prst="rect">
            <a:avLst/>
          </a:prstGeom>
          <a:solidFill>
            <a:srgbClr val="F3F7FB"/>
          </a:solidFill>
          <a:ln w="38100">
            <a:solidFill>
              <a:schemeClr val="bg1"/>
            </a:solidFill>
          </a:ln>
        </p:spPr>
        <p:txBody>
          <a:bodyPr wrap="square" rtlCol="0">
            <a:spAutoFit/>
          </a:bodyPr>
          <a:lstStyle/>
          <a:p>
            <a:r>
              <a:rPr lang="de-DE" b="1" dirty="0"/>
              <a:t>Perspektive: </a:t>
            </a:r>
            <a:r>
              <a:rPr lang="de-DE" dirty="0"/>
              <a:t>Gesamtzuständigkeit Träger der öffentlichen Jugendhilfe</a:t>
            </a:r>
            <a:endParaRPr lang="de-DE" sz="100" dirty="0"/>
          </a:p>
          <a:p>
            <a:r>
              <a:rPr lang="de-DE" b="1" dirty="0"/>
              <a:t>Bedingung</a:t>
            </a:r>
            <a:r>
              <a:rPr lang="de-DE" dirty="0"/>
              <a:t>: Inkrafttreten eines Bundesgesetzes spätestens zum 01.01.2027</a:t>
            </a:r>
          </a:p>
        </p:txBody>
      </p:sp>
      <p:sp>
        <p:nvSpPr>
          <p:cNvPr id="62" name="Textfeld 61">
            <a:extLst>
              <a:ext uri="{FF2B5EF4-FFF2-40B4-BE49-F238E27FC236}">
                <a16:creationId xmlns:a16="http://schemas.microsoft.com/office/drawing/2014/main" id="{7F9E4A24-3D21-4A1B-A353-839A0419D7DB}"/>
              </a:ext>
            </a:extLst>
          </p:cNvPr>
          <p:cNvSpPr txBox="1"/>
          <p:nvPr/>
        </p:nvSpPr>
        <p:spPr>
          <a:xfrm>
            <a:off x="2718991" y="3648558"/>
            <a:ext cx="7248786" cy="646331"/>
          </a:xfrm>
          <a:prstGeom prst="rect">
            <a:avLst/>
          </a:prstGeom>
          <a:solidFill>
            <a:srgbClr val="F3F7FB"/>
          </a:solidFill>
          <a:ln w="38100">
            <a:solidFill>
              <a:schemeClr val="bg1"/>
            </a:solidFill>
          </a:ln>
        </p:spPr>
        <p:txBody>
          <a:bodyPr wrap="square" rtlCol="0">
            <a:spAutoFit/>
          </a:bodyPr>
          <a:lstStyle/>
          <a:p>
            <a:r>
              <a:rPr lang="de-DE" dirty="0"/>
              <a:t>Verfahrenslotsen gem. § 10b SGB VIII</a:t>
            </a:r>
          </a:p>
          <a:p>
            <a:r>
              <a:rPr lang="de-DE" b="1" dirty="0"/>
              <a:t>Doppelfunktion: </a:t>
            </a:r>
            <a:r>
              <a:rPr lang="de-DE" dirty="0"/>
              <a:t>Strukturelle und einzelfallbezogene Unterstützung</a:t>
            </a:r>
          </a:p>
        </p:txBody>
      </p:sp>
      <p:sp>
        <p:nvSpPr>
          <p:cNvPr id="63" name="Textfeld 62">
            <a:extLst>
              <a:ext uri="{FF2B5EF4-FFF2-40B4-BE49-F238E27FC236}">
                <a16:creationId xmlns:a16="http://schemas.microsoft.com/office/drawing/2014/main" id="{4C6FF0E3-A567-4165-9165-088812B3A102}"/>
              </a:ext>
            </a:extLst>
          </p:cNvPr>
          <p:cNvSpPr txBox="1"/>
          <p:nvPr/>
        </p:nvSpPr>
        <p:spPr>
          <a:xfrm>
            <a:off x="2718991" y="5326974"/>
            <a:ext cx="7248786" cy="646331"/>
          </a:xfrm>
          <a:prstGeom prst="rect">
            <a:avLst/>
          </a:prstGeom>
          <a:solidFill>
            <a:srgbClr val="F3F7FB"/>
          </a:solidFill>
          <a:ln w="38100">
            <a:solidFill>
              <a:schemeClr val="bg1"/>
            </a:solidFill>
          </a:ln>
        </p:spPr>
        <p:txBody>
          <a:bodyPr wrap="square" rtlCol="0">
            <a:spAutoFit/>
          </a:bodyPr>
          <a:lstStyle/>
          <a:p>
            <a:r>
              <a:rPr lang="de-DE" b="1" dirty="0"/>
              <a:t>Kinder- und Jugendstärkungsgesetz (KJSG)</a:t>
            </a:r>
          </a:p>
          <a:p>
            <a:r>
              <a:rPr lang="de-DE" dirty="0"/>
              <a:t>Verankerung der inklusiven Ausrichtung</a:t>
            </a:r>
          </a:p>
        </p:txBody>
      </p:sp>
      <p:sp>
        <p:nvSpPr>
          <p:cNvPr id="64" name="Pfeil: nach rechts 63">
            <a:extLst>
              <a:ext uri="{FF2B5EF4-FFF2-40B4-BE49-F238E27FC236}">
                <a16:creationId xmlns:a16="http://schemas.microsoft.com/office/drawing/2014/main" id="{55398E67-FE99-4EE9-975F-80EDEB582CF2}"/>
              </a:ext>
            </a:extLst>
          </p:cNvPr>
          <p:cNvSpPr/>
          <p:nvPr/>
        </p:nvSpPr>
        <p:spPr>
          <a:xfrm rot="16200000">
            <a:off x="8605408" y="3318404"/>
            <a:ext cx="4838487" cy="1219200"/>
          </a:xfrm>
          <a:prstGeom prst="rightArrow">
            <a:avLst/>
          </a:prstGeom>
          <a:solidFill>
            <a:srgbClr val="2E75B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a:extLst>
              <a:ext uri="{FF2B5EF4-FFF2-40B4-BE49-F238E27FC236}">
                <a16:creationId xmlns:a16="http://schemas.microsoft.com/office/drawing/2014/main" id="{36A79DC4-3639-46D3-87F6-76C0F1E97BC6}"/>
              </a:ext>
            </a:extLst>
          </p:cNvPr>
          <p:cNvSpPr txBox="1"/>
          <p:nvPr/>
        </p:nvSpPr>
        <p:spPr>
          <a:xfrm rot="5400000">
            <a:off x="9697241" y="3893318"/>
            <a:ext cx="2654820" cy="477054"/>
          </a:xfrm>
          <a:prstGeom prst="rect">
            <a:avLst/>
          </a:prstGeom>
          <a:noFill/>
        </p:spPr>
        <p:txBody>
          <a:bodyPr wrap="square" rtlCol="0">
            <a:spAutoFit/>
          </a:bodyPr>
          <a:lstStyle/>
          <a:p>
            <a:r>
              <a:rPr lang="de-DE" sz="2500" b="1" dirty="0">
                <a:solidFill>
                  <a:schemeClr val="bg1"/>
                </a:solidFill>
              </a:rPr>
              <a:t>Inklusive Öffnung</a:t>
            </a:r>
          </a:p>
        </p:txBody>
      </p:sp>
      <p:sp>
        <p:nvSpPr>
          <p:cNvPr id="2" name="Textfeld 1">
            <a:extLst>
              <a:ext uri="{FF2B5EF4-FFF2-40B4-BE49-F238E27FC236}">
                <a16:creationId xmlns:a16="http://schemas.microsoft.com/office/drawing/2014/main" id="{B1495DB1-20F8-0D2B-DC9E-56EADFB96928}"/>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Ausgangslage</a:t>
            </a:r>
          </a:p>
          <a:p>
            <a:r>
              <a:rPr lang="de-DE" sz="2500" dirty="0">
                <a:solidFill>
                  <a:srgbClr val="2E75B6"/>
                </a:solidFill>
              </a:rPr>
              <a:t>Kinder- und Jugendstärkungsgesetz (KJSG)</a:t>
            </a:r>
          </a:p>
        </p:txBody>
      </p:sp>
      <p:sp>
        <p:nvSpPr>
          <p:cNvPr id="6" name="Textfeld 5">
            <a:extLst>
              <a:ext uri="{FF2B5EF4-FFF2-40B4-BE49-F238E27FC236}">
                <a16:creationId xmlns:a16="http://schemas.microsoft.com/office/drawing/2014/main" id="{BBB4B1B5-C834-35C1-DA8F-AB484875E6B8}"/>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7" name="Datumsplatzhalter 108">
            <a:extLst>
              <a:ext uri="{FF2B5EF4-FFF2-40B4-BE49-F238E27FC236}">
                <a16:creationId xmlns:a16="http://schemas.microsoft.com/office/drawing/2014/main" id="{E2490A2E-0A09-590B-BB64-CAE39BB9DB4B}"/>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8" name="Foliennummernplatzhalter 109">
            <a:extLst>
              <a:ext uri="{FF2B5EF4-FFF2-40B4-BE49-F238E27FC236}">
                <a16:creationId xmlns:a16="http://schemas.microsoft.com/office/drawing/2014/main" id="{3B1DFAEB-06C4-1342-DD51-1C0E82D6D438}"/>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6</a:t>
            </a:fld>
            <a:endParaRPr lang="de-DE" dirty="0">
              <a:solidFill>
                <a:schemeClr val="bg1"/>
              </a:solidFill>
            </a:endParaRPr>
          </a:p>
        </p:txBody>
      </p:sp>
    </p:spTree>
    <p:extLst>
      <p:ext uri="{BB962C8B-B14F-4D97-AF65-F5344CB8AC3E}">
        <p14:creationId xmlns:p14="http://schemas.microsoft.com/office/powerpoint/2010/main" val="426196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par>
                                <p:cTn id="28" presetID="22" presetClass="entr" presetSubtype="4"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500"/>
                                        <p:tgtEl>
                                          <p:spTgt spid="4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par>
                                <p:cTn id="34" presetID="22" presetClass="entr" presetSubtype="4"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down)">
                                      <p:cBhvr>
                                        <p:cTn id="50" dur="500"/>
                                        <p:tgtEl>
                                          <p:spTgt spid="52"/>
                                        </p:tgtEl>
                                      </p:cBhvr>
                                    </p:animEffect>
                                  </p:childTnLst>
                                </p:cTn>
                              </p:par>
                              <p:par>
                                <p:cTn id="51" presetID="22" presetClass="entr" presetSubtype="4"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00"/>
                                        <p:tgtEl>
                                          <p:spTgt spid="50"/>
                                        </p:tgtEl>
                                      </p:cBhvr>
                                    </p:animEffect>
                                  </p:childTnLst>
                                </p:cTn>
                              </p:par>
                              <p:par>
                                <p:cTn id="54" presetID="22" presetClass="entr" presetSubtype="4"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down)">
                                      <p:cBhvr>
                                        <p:cTn id="56" dur="500"/>
                                        <p:tgtEl>
                                          <p:spTgt spid="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down)">
                                      <p:cBhvr>
                                        <p:cTn id="59" dur="500"/>
                                        <p:tgtEl>
                                          <p:spTgt spid="6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down)">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2000"/>
                                        <p:tgtEl>
                                          <p:spTgt spid="65"/>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wipe(down)">
                                      <p:cBhvr>
                                        <p:cTn id="68"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2" grpId="0"/>
      <p:bldP spid="53" grpId="0"/>
      <p:bldP spid="54" grpId="0"/>
      <p:bldP spid="55" grpId="0"/>
      <p:bldP spid="61" grpId="0" animBg="1"/>
      <p:bldP spid="62" grpId="0" animBg="1"/>
      <p:bldP spid="63" grpId="0" animBg="1"/>
      <p:bldP spid="64" grpId="0" animBg="1"/>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3EB5E79-8F6C-4CD5-0A7E-14C44F0D5E27}"/>
              </a:ext>
            </a:extLst>
          </p:cNvPr>
          <p:cNvSpPr txBox="1"/>
          <p:nvPr/>
        </p:nvSpPr>
        <p:spPr>
          <a:xfrm>
            <a:off x="380233" y="2325427"/>
            <a:ext cx="11608567" cy="4247317"/>
          </a:xfrm>
          <a:prstGeom prst="rect">
            <a:avLst/>
          </a:prstGeom>
          <a:noFill/>
        </p:spPr>
        <p:txBody>
          <a:bodyPr wrap="square" rtlCol="0">
            <a:spAutoFit/>
          </a:bodyPr>
          <a:lstStyle/>
          <a:p>
            <a:r>
              <a:rPr lang="de-DE" sz="2000" b="1" dirty="0">
                <a:solidFill>
                  <a:srgbClr val="2E75B6"/>
                </a:solidFill>
              </a:rPr>
              <a:t>Beispiele zur Verankerung im SGB VIII</a:t>
            </a:r>
          </a:p>
          <a:p>
            <a:r>
              <a:rPr lang="de-DE" sz="1000" b="1" dirty="0">
                <a:solidFill>
                  <a:srgbClr val="32659A"/>
                </a:solidFill>
              </a:rPr>
              <a:t> </a:t>
            </a:r>
          </a:p>
          <a:p>
            <a:pPr marL="342900" indent="-342900">
              <a:buClr>
                <a:srgbClr val="2E75B6"/>
              </a:buClr>
              <a:buFont typeface="Wingdings" panose="05000000000000000000" pitchFamily="2" charset="2"/>
              <a:buChar char="§"/>
            </a:pPr>
            <a:r>
              <a:rPr lang="de-DE" sz="2000" dirty="0"/>
              <a:t>§§ 8 Abs. 4, 10a Abs. 1, 36 Abs. 1, 42 Abs. 2 SGB VIII</a:t>
            </a:r>
          </a:p>
          <a:p>
            <a:pPr>
              <a:buClr>
                <a:srgbClr val="32659A"/>
              </a:buClr>
            </a:pPr>
            <a:r>
              <a:rPr lang="de-DE" sz="2000" dirty="0"/>
              <a:t>Anspruch auf Beratung in einer verständlichen, nachvollziehbaren und wahrnehmbaren Form</a:t>
            </a:r>
          </a:p>
          <a:p>
            <a:pPr marL="342900" indent="-342900">
              <a:buClr>
                <a:srgbClr val="2E75B6"/>
              </a:buClr>
              <a:buFont typeface="Wingdings" panose="05000000000000000000" pitchFamily="2" charset="2"/>
              <a:buChar char="§"/>
            </a:pPr>
            <a:r>
              <a:rPr lang="de-DE" sz="2000" dirty="0"/>
              <a:t>§§ 8a Abs. 4 S. 2, 8b Abs. 3 SGB VIII </a:t>
            </a:r>
          </a:p>
          <a:p>
            <a:pPr>
              <a:buClr>
                <a:srgbClr val="32659A"/>
              </a:buClr>
            </a:pPr>
            <a:r>
              <a:rPr lang="de-DE" sz="2000" dirty="0"/>
              <a:t>Beratung und Einschätzung einer Kindeswohlgefährdung unter Berücksichtigung der spezifischen Schutzbedürfnisse von Minderjährigen mit Behinderung </a:t>
            </a:r>
          </a:p>
          <a:p>
            <a:pPr marL="342900" indent="-342900">
              <a:buClr>
                <a:srgbClr val="2E75B6"/>
              </a:buClr>
              <a:buFont typeface="Wingdings" panose="05000000000000000000" pitchFamily="2" charset="2"/>
              <a:buChar char="§"/>
            </a:pPr>
            <a:r>
              <a:rPr lang="de-DE" sz="2000" dirty="0"/>
              <a:t>§ 9 Abs. 4 SGB VIII </a:t>
            </a:r>
          </a:p>
          <a:p>
            <a:pPr>
              <a:buClr>
                <a:srgbClr val="32659A"/>
              </a:buClr>
            </a:pPr>
            <a:r>
              <a:rPr lang="de-DE" sz="2000" dirty="0"/>
              <a:t>Gleichberechtigte Teilhabe mit und ohne Behinderung, Abbau von Barrieren</a:t>
            </a:r>
          </a:p>
          <a:p>
            <a:pPr marL="342900" indent="-342900">
              <a:buClr>
                <a:srgbClr val="2E75B6"/>
              </a:buClr>
              <a:buFont typeface="Wingdings" panose="05000000000000000000" pitchFamily="2" charset="2"/>
              <a:buChar char="§"/>
            </a:pPr>
            <a:r>
              <a:rPr lang="de-DE" sz="2000" dirty="0"/>
              <a:t>§ 10b SGB VIII</a:t>
            </a:r>
          </a:p>
          <a:p>
            <a:pPr>
              <a:buClr>
                <a:srgbClr val="2E75B6"/>
              </a:buClr>
            </a:pPr>
            <a:r>
              <a:rPr lang="de-DE" sz="2000" dirty="0"/>
              <a:t>Einsatz der Funktion „Verfahrenslotse“</a:t>
            </a:r>
          </a:p>
          <a:p>
            <a:pPr marL="342900" indent="-342900">
              <a:buClr>
                <a:srgbClr val="2E75B6"/>
              </a:buClr>
              <a:buFont typeface="Wingdings" panose="05000000000000000000" pitchFamily="2" charset="2"/>
              <a:buChar char="§"/>
            </a:pPr>
            <a:r>
              <a:rPr lang="de-DE" sz="2000" dirty="0"/>
              <a:t>§ 11 Abs. 1 S. 3 SGB VIII</a:t>
            </a:r>
          </a:p>
          <a:p>
            <a:pPr>
              <a:buClr>
                <a:srgbClr val="32659A"/>
              </a:buClr>
            </a:pPr>
            <a:r>
              <a:rPr lang="de-DE" sz="2000" dirty="0"/>
              <a:t>Zugänglichkeit und Nutzbarkeit von Angeboten der Jugendarbeit</a:t>
            </a:r>
          </a:p>
          <a:p>
            <a:pPr>
              <a:buClr>
                <a:srgbClr val="32659A"/>
              </a:buClr>
            </a:pPr>
            <a:endParaRPr lang="de-DE" sz="2000" dirty="0"/>
          </a:p>
        </p:txBody>
      </p:sp>
      <p:sp>
        <p:nvSpPr>
          <p:cNvPr id="2" name="Textfeld 1">
            <a:extLst>
              <a:ext uri="{FF2B5EF4-FFF2-40B4-BE49-F238E27FC236}">
                <a16:creationId xmlns:a16="http://schemas.microsoft.com/office/drawing/2014/main" id="{AA1A2640-A639-410B-8FF5-847A15DCA9F3}"/>
              </a:ext>
            </a:extLst>
          </p:cNvPr>
          <p:cNvSpPr txBox="1"/>
          <p:nvPr/>
        </p:nvSpPr>
        <p:spPr>
          <a:xfrm>
            <a:off x="380232" y="1620359"/>
            <a:ext cx="11481459" cy="400110"/>
          </a:xfrm>
          <a:prstGeom prst="rect">
            <a:avLst/>
          </a:prstGeom>
          <a:solidFill>
            <a:srgbClr val="2E75B6"/>
          </a:solidFill>
        </p:spPr>
        <p:txBody>
          <a:bodyPr wrap="square" rtlCol="0">
            <a:spAutoFit/>
          </a:bodyPr>
          <a:lstStyle/>
          <a:p>
            <a:r>
              <a:rPr lang="de-DE" sz="2000" dirty="0">
                <a:solidFill>
                  <a:schemeClr val="bg1"/>
                </a:solidFill>
              </a:rPr>
              <a:t>Inklusivere Ausrichtung der öffentlichen Kinder- und Jugendhilfe</a:t>
            </a:r>
          </a:p>
        </p:txBody>
      </p:sp>
      <p:pic>
        <p:nvPicPr>
          <p:cNvPr id="4" name="Grafik 3">
            <a:extLst>
              <a:ext uri="{FF2B5EF4-FFF2-40B4-BE49-F238E27FC236}">
                <a16:creationId xmlns:a16="http://schemas.microsoft.com/office/drawing/2014/main" id="{267CBFB6-9727-8F9D-376D-46E13D890C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48" t="30447" r="29230" b="20297"/>
          <a:stretch/>
        </p:blipFill>
        <p:spPr bwMode="auto">
          <a:xfrm flipH="1">
            <a:off x="10711716" y="4732074"/>
            <a:ext cx="1490212" cy="1814737"/>
          </a:xfrm>
          <a:prstGeom prst="rect">
            <a:avLst/>
          </a:prstGeom>
          <a:noFill/>
          <a:ln>
            <a:noFill/>
          </a:ln>
          <a:extLst>
            <a:ext uri="{53640926-AAD7-44D8-BBD7-CCE9431645EC}">
              <a14:shadowObscured xmlns:a14="http://schemas.microsoft.com/office/drawing/2010/main"/>
            </a:ext>
          </a:extLst>
        </p:spPr>
      </p:pic>
      <p:sp>
        <p:nvSpPr>
          <p:cNvPr id="6" name="Foliennummernplatzhalter 109">
            <a:extLst>
              <a:ext uri="{FF2B5EF4-FFF2-40B4-BE49-F238E27FC236}">
                <a16:creationId xmlns:a16="http://schemas.microsoft.com/office/drawing/2014/main" id="{D41651C5-10F7-8FA4-AAF5-0FA28EF1A687}"/>
              </a:ext>
            </a:extLst>
          </p:cNvPr>
          <p:cNvSpPr>
            <a:spLocks noGrp="1"/>
          </p:cNvSpPr>
          <p:nvPr>
            <p:ph type="sldNum" sz="quarter" idx="12"/>
          </p:nvPr>
        </p:nvSpPr>
        <p:spPr>
          <a:xfrm>
            <a:off x="9342003" y="6502922"/>
            <a:ext cx="2743200" cy="365125"/>
          </a:xfrm>
        </p:spPr>
        <p:txBody>
          <a:bodyPr/>
          <a:lstStyle/>
          <a:p>
            <a:fld id="{C023FF70-872E-4525-8AF3-C05D0D2571AD}" type="slidenum">
              <a:rPr lang="de-DE" smtClean="0">
                <a:solidFill>
                  <a:schemeClr val="bg1"/>
                </a:solidFill>
              </a:rPr>
              <a:t>7</a:t>
            </a:fld>
            <a:endParaRPr lang="de-DE" dirty="0">
              <a:solidFill>
                <a:schemeClr val="bg1"/>
              </a:solidFill>
            </a:endParaRPr>
          </a:p>
        </p:txBody>
      </p:sp>
      <p:sp>
        <p:nvSpPr>
          <p:cNvPr id="7" name="Textfeld 6">
            <a:extLst>
              <a:ext uri="{FF2B5EF4-FFF2-40B4-BE49-F238E27FC236}">
                <a16:creationId xmlns:a16="http://schemas.microsoft.com/office/drawing/2014/main" id="{36A24985-E2F8-D74D-F9EF-DBF6E7187EF0}"/>
              </a:ext>
            </a:extLst>
          </p:cNvPr>
          <p:cNvSpPr txBox="1"/>
          <p:nvPr/>
        </p:nvSpPr>
        <p:spPr>
          <a:xfrm>
            <a:off x="4531" y="6550351"/>
            <a:ext cx="1968672" cy="276999"/>
          </a:xfrm>
          <a:prstGeom prst="rect">
            <a:avLst/>
          </a:prstGeom>
          <a:noFill/>
        </p:spPr>
        <p:txBody>
          <a:bodyPr wrap="square" rtlCol="0">
            <a:spAutoFit/>
          </a:bodyPr>
          <a:lstStyle/>
          <a:p>
            <a:r>
              <a:rPr lang="de-DE" sz="1200" dirty="0">
                <a:solidFill>
                  <a:schemeClr val="bg1"/>
                </a:solidFill>
                <a:latin typeface="Calibri (Textkörper)"/>
              </a:rPr>
              <a:t>Janine Brabender</a:t>
            </a:r>
          </a:p>
        </p:txBody>
      </p:sp>
      <p:sp>
        <p:nvSpPr>
          <p:cNvPr id="8" name="Datumsplatzhalter 108">
            <a:extLst>
              <a:ext uri="{FF2B5EF4-FFF2-40B4-BE49-F238E27FC236}">
                <a16:creationId xmlns:a16="http://schemas.microsoft.com/office/drawing/2014/main" id="{22D70BD3-ADA1-9EFF-4A40-B1B06E4CE3B9}"/>
              </a:ext>
            </a:extLst>
          </p:cNvPr>
          <p:cNvSpPr>
            <a:spLocks noGrp="1"/>
          </p:cNvSpPr>
          <p:nvPr>
            <p:ph type="dt" sz="half" idx="10"/>
          </p:nvPr>
        </p:nvSpPr>
        <p:spPr>
          <a:xfrm>
            <a:off x="5630951" y="6546916"/>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10" name="Textfeld 9">
            <a:extLst>
              <a:ext uri="{FF2B5EF4-FFF2-40B4-BE49-F238E27FC236}">
                <a16:creationId xmlns:a16="http://schemas.microsoft.com/office/drawing/2014/main" id="{0C7FE158-EDBB-045F-FEF1-FE5C054682EB}"/>
              </a:ext>
            </a:extLst>
          </p:cNvPr>
          <p:cNvSpPr txBox="1"/>
          <p:nvPr/>
        </p:nvSpPr>
        <p:spPr>
          <a:xfrm>
            <a:off x="253126" y="347732"/>
            <a:ext cx="7452599" cy="1015663"/>
          </a:xfrm>
          <a:prstGeom prst="rect">
            <a:avLst/>
          </a:prstGeom>
          <a:noFill/>
        </p:spPr>
        <p:txBody>
          <a:bodyPr wrap="square" rtlCol="0">
            <a:spAutoFit/>
          </a:bodyPr>
          <a:lstStyle/>
          <a:p>
            <a:r>
              <a:rPr lang="de-DE" sz="3500" b="1" dirty="0">
                <a:solidFill>
                  <a:srgbClr val="2E75B6"/>
                </a:solidFill>
              </a:rPr>
              <a:t>Ausgangslage</a:t>
            </a:r>
          </a:p>
          <a:p>
            <a:r>
              <a:rPr lang="de-DE" sz="2500" dirty="0">
                <a:solidFill>
                  <a:srgbClr val="2E75B6"/>
                </a:solidFill>
              </a:rPr>
              <a:t>Kinder- und Jugendstärkungsgesetz (KJSG)</a:t>
            </a:r>
          </a:p>
        </p:txBody>
      </p:sp>
      <p:sp>
        <p:nvSpPr>
          <p:cNvPr id="14" name="Textfeld 13">
            <a:extLst>
              <a:ext uri="{FF2B5EF4-FFF2-40B4-BE49-F238E27FC236}">
                <a16:creationId xmlns:a16="http://schemas.microsoft.com/office/drawing/2014/main" id="{E3A0C6EB-9BC4-8EFF-47C0-A8D728B68D58}"/>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15" name="Datumsplatzhalter 108">
            <a:extLst>
              <a:ext uri="{FF2B5EF4-FFF2-40B4-BE49-F238E27FC236}">
                <a16:creationId xmlns:a16="http://schemas.microsoft.com/office/drawing/2014/main" id="{99BF50FA-372B-D74C-7ED3-A9959D7F818A}"/>
              </a:ext>
            </a:extLst>
          </p:cNvPr>
          <p:cNvSpPr txBox="1">
            <a:spLocks/>
          </p:cNvSpPr>
          <p:nvPr/>
        </p:nvSpPr>
        <p:spPr>
          <a:xfrm>
            <a:off x="5630951" y="6585629"/>
            <a:ext cx="930098" cy="28484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DE5E0C-25EE-483A-B7CF-FD081880ECBE}" type="datetime1">
              <a:rPr lang="de-DE" smtClean="0">
                <a:solidFill>
                  <a:schemeClr val="bg1"/>
                </a:solidFill>
              </a:rPr>
              <a:pPr/>
              <a:t>28.11.2025</a:t>
            </a:fld>
            <a:endParaRPr lang="de-DE" dirty="0">
              <a:solidFill>
                <a:schemeClr val="bg1"/>
              </a:solidFill>
            </a:endParaRPr>
          </a:p>
        </p:txBody>
      </p:sp>
      <p:sp>
        <p:nvSpPr>
          <p:cNvPr id="16" name="Foliennummernplatzhalter 109">
            <a:extLst>
              <a:ext uri="{FF2B5EF4-FFF2-40B4-BE49-F238E27FC236}">
                <a16:creationId xmlns:a16="http://schemas.microsoft.com/office/drawing/2014/main" id="{8930A1D8-68B9-A9AA-AF99-060823BF70AE}"/>
              </a:ext>
            </a:extLst>
          </p:cNvPr>
          <p:cNvSpPr txBox="1">
            <a:spLocks/>
          </p:cNvSpPr>
          <p:nvPr/>
        </p:nvSpPr>
        <p:spPr>
          <a:xfrm>
            <a:off x="11498580" y="6538530"/>
            <a:ext cx="665392"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23FF70-872E-4525-8AF3-C05D0D2571AD}" type="slidenum">
              <a:rPr lang="de-DE" smtClean="0">
                <a:solidFill>
                  <a:schemeClr val="bg1"/>
                </a:solidFill>
              </a:rPr>
              <a:pPr/>
              <a:t>7</a:t>
            </a:fld>
            <a:endParaRPr lang="de-DE" dirty="0">
              <a:solidFill>
                <a:schemeClr val="bg1"/>
              </a:solidFill>
            </a:endParaRPr>
          </a:p>
        </p:txBody>
      </p:sp>
    </p:spTree>
    <p:extLst>
      <p:ext uri="{BB962C8B-B14F-4D97-AF65-F5344CB8AC3E}">
        <p14:creationId xmlns:p14="http://schemas.microsoft.com/office/powerpoint/2010/main" val="126876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96007-AA7F-C8A4-08E8-DACA3E4A9B4C}"/>
            </a:ext>
          </a:extLst>
        </p:cNvPr>
        <p:cNvGrpSpPr/>
        <p:nvPr/>
      </p:nvGrpSpPr>
      <p:grpSpPr>
        <a:xfrm>
          <a:off x="0" y="0"/>
          <a:ext cx="0" cy="0"/>
          <a:chOff x="0" y="0"/>
          <a:chExt cx="0" cy="0"/>
        </a:xfrm>
      </p:grpSpPr>
      <p:sp>
        <p:nvSpPr>
          <p:cNvPr id="18" name="Textfeld 17">
            <a:extLst>
              <a:ext uri="{FF2B5EF4-FFF2-40B4-BE49-F238E27FC236}">
                <a16:creationId xmlns:a16="http://schemas.microsoft.com/office/drawing/2014/main" id="{B9B6DBEA-DC16-5965-E1C2-45B0C1631C9C}"/>
              </a:ext>
            </a:extLst>
          </p:cNvPr>
          <p:cNvSpPr txBox="1"/>
          <p:nvPr/>
        </p:nvSpPr>
        <p:spPr>
          <a:xfrm>
            <a:off x="253126" y="347732"/>
            <a:ext cx="9535451" cy="1015663"/>
          </a:xfrm>
          <a:prstGeom prst="rect">
            <a:avLst/>
          </a:prstGeom>
          <a:noFill/>
        </p:spPr>
        <p:txBody>
          <a:bodyPr wrap="square" rtlCol="0">
            <a:spAutoFit/>
          </a:bodyPr>
          <a:lstStyle/>
          <a:p>
            <a:r>
              <a:rPr lang="de-DE" sz="3500" b="1" dirty="0">
                <a:solidFill>
                  <a:srgbClr val="2E75B6"/>
                </a:solidFill>
              </a:rPr>
              <a:t>Kinder- und Jugendhilfeinklusionsgesetz (IKJHG)</a:t>
            </a:r>
          </a:p>
          <a:p>
            <a:r>
              <a:rPr lang="de-DE" sz="2500" dirty="0">
                <a:solidFill>
                  <a:srgbClr val="2E75B6"/>
                </a:solidFill>
              </a:rPr>
              <a:t>Gesetzesentwurf</a:t>
            </a:r>
          </a:p>
        </p:txBody>
      </p:sp>
      <p:sp>
        <p:nvSpPr>
          <p:cNvPr id="21" name="Textfeld 20">
            <a:extLst>
              <a:ext uri="{FF2B5EF4-FFF2-40B4-BE49-F238E27FC236}">
                <a16:creationId xmlns:a16="http://schemas.microsoft.com/office/drawing/2014/main" id="{153CBD09-4AC7-D8C1-B63E-0CE6D43C0648}"/>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22" name="Datumsplatzhalter 108">
            <a:extLst>
              <a:ext uri="{FF2B5EF4-FFF2-40B4-BE49-F238E27FC236}">
                <a16:creationId xmlns:a16="http://schemas.microsoft.com/office/drawing/2014/main" id="{52B993E3-D0BF-5463-67F4-8184E1990AC1}"/>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23" name="Foliennummernplatzhalter 109">
            <a:extLst>
              <a:ext uri="{FF2B5EF4-FFF2-40B4-BE49-F238E27FC236}">
                <a16:creationId xmlns:a16="http://schemas.microsoft.com/office/drawing/2014/main" id="{8A08A8A5-390A-31C3-7676-B3352A07D44E}"/>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8</a:t>
            </a:fld>
            <a:endParaRPr lang="de-DE" dirty="0">
              <a:solidFill>
                <a:schemeClr val="bg1"/>
              </a:solidFill>
            </a:endParaRPr>
          </a:p>
        </p:txBody>
      </p:sp>
      <p:sp>
        <p:nvSpPr>
          <p:cNvPr id="2" name="Textfeld 1">
            <a:extLst>
              <a:ext uri="{FF2B5EF4-FFF2-40B4-BE49-F238E27FC236}">
                <a16:creationId xmlns:a16="http://schemas.microsoft.com/office/drawing/2014/main" id="{7EDD88BE-3E8B-BEC9-3F3B-B481DA71BDEF}"/>
              </a:ext>
            </a:extLst>
          </p:cNvPr>
          <p:cNvSpPr txBox="1"/>
          <p:nvPr/>
        </p:nvSpPr>
        <p:spPr>
          <a:xfrm>
            <a:off x="253126" y="1485823"/>
            <a:ext cx="8980815" cy="4401205"/>
          </a:xfrm>
          <a:prstGeom prst="rect">
            <a:avLst/>
          </a:prstGeom>
          <a:noFill/>
        </p:spPr>
        <p:txBody>
          <a:bodyPr wrap="square">
            <a:spAutoFit/>
          </a:bodyPr>
          <a:lstStyle/>
          <a:p>
            <a:pPr>
              <a:buClr>
                <a:srgbClr val="32659A"/>
              </a:buClr>
            </a:pPr>
            <a:r>
              <a:rPr lang="de-DE" sz="2000" b="1" dirty="0">
                <a:solidFill>
                  <a:srgbClr val="2E75B6"/>
                </a:solidFill>
              </a:rPr>
              <a:t>In Kürze:</a:t>
            </a:r>
          </a:p>
          <a:p>
            <a:pPr marL="285750" indent="-285750">
              <a:buClr>
                <a:srgbClr val="32659A"/>
              </a:buClr>
              <a:buFont typeface="Wingdings" panose="05000000000000000000" pitchFamily="2" charset="2"/>
              <a:buChar char="§"/>
            </a:pPr>
            <a:r>
              <a:rPr lang="de-DE" sz="2000" dirty="0"/>
              <a:t>Länderöffnungsklausel, befristet bis 31.12.2030</a:t>
            </a:r>
          </a:p>
          <a:p>
            <a:pPr marL="285750" indent="-285750">
              <a:buClr>
                <a:srgbClr val="32659A"/>
              </a:buClr>
              <a:buFont typeface="Wingdings" panose="05000000000000000000" pitchFamily="2" charset="2"/>
              <a:buChar char="§"/>
            </a:pPr>
            <a:r>
              <a:rPr lang="de-DE" sz="2000" dirty="0"/>
              <a:t>Übernahme Leistungsgruppen (§ 5 SGB IX), Leistungsformen (Sach- Geld- und Dienstleistungen) aus dem SGB IX ins SGB VIII, Definition Behinderung § 2 SGB IX ins SGB VIII</a:t>
            </a:r>
          </a:p>
          <a:p>
            <a:pPr marL="285750" indent="-285750">
              <a:buClr>
                <a:srgbClr val="32659A"/>
              </a:buClr>
              <a:buFont typeface="Wingdings" panose="05000000000000000000" pitchFamily="2" charset="2"/>
              <a:buChar char="§"/>
            </a:pPr>
            <a:r>
              <a:rPr lang="de-DE" sz="2000" dirty="0"/>
              <a:t>„Wesentlichkeit“ der Behinderung in Bezug auf Teilhabebeeinträchtigung</a:t>
            </a:r>
          </a:p>
          <a:p>
            <a:pPr marL="285750" indent="-285750">
              <a:buClr>
                <a:srgbClr val="32659A"/>
              </a:buClr>
              <a:buFont typeface="Wingdings" panose="05000000000000000000" pitchFamily="2" charset="2"/>
              <a:buChar char="§"/>
            </a:pPr>
            <a:r>
              <a:rPr lang="de-DE" sz="2000" dirty="0"/>
              <a:t>Zwei Anspruchssäulen: Hilfe zur Erziehung (</a:t>
            </a:r>
            <a:r>
              <a:rPr lang="de-DE" sz="2000" dirty="0" err="1"/>
              <a:t>HzE</a:t>
            </a:r>
            <a:r>
              <a:rPr lang="de-DE" sz="2000" dirty="0"/>
              <a:t>) und Eingliederungshilfe (EGH)</a:t>
            </a:r>
          </a:p>
          <a:p>
            <a:pPr marL="285750" indent="-285750">
              <a:buClr>
                <a:srgbClr val="32659A"/>
              </a:buClr>
              <a:buFont typeface="Wingdings" panose="05000000000000000000" pitchFamily="2" charset="2"/>
              <a:buChar char="§"/>
            </a:pPr>
            <a:r>
              <a:rPr lang="de-DE" sz="2000" dirty="0"/>
              <a:t>Leistungen miteinander kombinierbar</a:t>
            </a:r>
          </a:p>
          <a:p>
            <a:pPr marL="285750" indent="-285750">
              <a:buClr>
                <a:srgbClr val="32659A"/>
              </a:buClr>
              <a:buFont typeface="Wingdings" panose="05000000000000000000" pitchFamily="2" charset="2"/>
              <a:buChar char="§"/>
            </a:pPr>
            <a:r>
              <a:rPr lang="de-DE" sz="2000" dirty="0"/>
              <a:t>Früherkennung und Frühförderung bleiben bestehen (Keine Hilfeplanung - niedrigschwellig)</a:t>
            </a:r>
          </a:p>
          <a:p>
            <a:pPr marL="285750" indent="-285750">
              <a:buClr>
                <a:srgbClr val="32659A"/>
              </a:buClr>
              <a:buFont typeface="Wingdings" panose="05000000000000000000" pitchFamily="2" charset="2"/>
              <a:buChar char="§"/>
            </a:pPr>
            <a:r>
              <a:rPr lang="de-DE" sz="2000" dirty="0"/>
              <a:t>Hilfe- und Leistungsplanung</a:t>
            </a:r>
          </a:p>
          <a:p>
            <a:pPr marL="285750" indent="-285750">
              <a:buClr>
                <a:srgbClr val="32659A"/>
              </a:buClr>
              <a:buFont typeface="Wingdings" panose="05000000000000000000" pitchFamily="2" charset="2"/>
              <a:buChar char="§"/>
            </a:pPr>
            <a:r>
              <a:rPr lang="de-DE" sz="2000" dirty="0"/>
              <a:t>Verfestigung der Funktion „Verfahrenslotse“ mit erweitertem Beratungsauftrag</a:t>
            </a:r>
          </a:p>
          <a:p>
            <a:pPr marL="285750" indent="-285750">
              <a:buClr>
                <a:srgbClr val="32659A"/>
              </a:buClr>
              <a:buFont typeface="Wingdings" panose="05000000000000000000" pitchFamily="2" charset="2"/>
              <a:buChar char="§"/>
            </a:pPr>
            <a:r>
              <a:rPr lang="de-DE" sz="2000" b="1" dirty="0">
                <a:solidFill>
                  <a:srgbClr val="2E75B6"/>
                </a:solidFill>
              </a:rPr>
              <a:t>Prüfung Erforderlichkeit medizinischer Gutachten (3 Stufen)</a:t>
            </a:r>
          </a:p>
          <a:p>
            <a:pPr marL="285750" indent="-285750">
              <a:buClr>
                <a:srgbClr val="32659A"/>
              </a:buClr>
              <a:buFont typeface="Wingdings" panose="05000000000000000000" pitchFamily="2" charset="2"/>
              <a:buChar char="§"/>
            </a:pPr>
            <a:r>
              <a:rPr lang="de-DE" sz="2000" dirty="0"/>
              <a:t>…</a:t>
            </a:r>
          </a:p>
        </p:txBody>
      </p:sp>
    </p:spTree>
    <p:extLst>
      <p:ext uri="{BB962C8B-B14F-4D97-AF65-F5344CB8AC3E}">
        <p14:creationId xmlns:p14="http://schemas.microsoft.com/office/powerpoint/2010/main" val="371980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406238D5-A13F-CE2D-D86E-19AAE496B3E5}"/>
              </a:ext>
            </a:extLst>
          </p:cNvPr>
          <p:cNvSpPr txBox="1"/>
          <p:nvPr/>
        </p:nvSpPr>
        <p:spPr>
          <a:xfrm>
            <a:off x="253126" y="347732"/>
            <a:ext cx="9505471" cy="1015663"/>
          </a:xfrm>
          <a:prstGeom prst="rect">
            <a:avLst/>
          </a:prstGeom>
          <a:noFill/>
        </p:spPr>
        <p:txBody>
          <a:bodyPr wrap="square" rtlCol="0">
            <a:spAutoFit/>
          </a:bodyPr>
          <a:lstStyle/>
          <a:p>
            <a:r>
              <a:rPr lang="de-DE" sz="3500" b="1" dirty="0">
                <a:solidFill>
                  <a:srgbClr val="2E75B6"/>
                </a:solidFill>
              </a:rPr>
              <a:t>Kinder- und Jugendhilfeinklusionsgesetz (IKJHG)</a:t>
            </a:r>
          </a:p>
          <a:p>
            <a:r>
              <a:rPr lang="de-DE" sz="2500" dirty="0">
                <a:solidFill>
                  <a:srgbClr val="2E75B6"/>
                </a:solidFill>
              </a:rPr>
              <a:t>Der Bruch der Ampel</a:t>
            </a:r>
          </a:p>
        </p:txBody>
      </p:sp>
      <p:sp>
        <p:nvSpPr>
          <p:cNvPr id="21" name="Textfeld 20">
            <a:extLst>
              <a:ext uri="{FF2B5EF4-FFF2-40B4-BE49-F238E27FC236}">
                <a16:creationId xmlns:a16="http://schemas.microsoft.com/office/drawing/2014/main" id="{311BEAB6-5774-BFDF-4D30-1949DD2A27F3}"/>
              </a:ext>
            </a:extLst>
          </p:cNvPr>
          <p:cNvSpPr txBox="1"/>
          <p:nvPr/>
        </p:nvSpPr>
        <p:spPr>
          <a:xfrm>
            <a:off x="0" y="6589551"/>
            <a:ext cx="1968672" cy="276999"/>
          </a:xfrm>
          <a:prstGeom prst="rect">
            <a:avLst/>
          </a:prstGeom>
          <a:noFill/>
        </p:spPr>
        <p:txBody>
          <a:bodyPr wrap="square" rtlCol="0">
            <a:spAutoFit/>
          </a:bodyPr>
          <a:lstStyle/>
          <a:p>
            <a:r>
              <a:rPr lang="de-DE" sz="1200" dirty="0">
                <a:solidFill>
                  <a:schemeClr val="bg1"/>
                </a:solidFill>
                <a:latin typeface="Calibri (Textkörper)"/>
              </a:rPr>
              <a:t>Name </a:t>
            </a:r>
          </a:p>
        </p:txBody>
      </p:sp>
      <p:sp>
        <p:nvSpPr>
          <p:cNvPr id="22" name="Datumsplatzhalter 108">
            <a:extLst>
              <a:ext uri="{FF2B5EF4-FFF2-40B4-BE49-F238E27FC236}">
                <a16:creationId xmlns:a16="http://schemas.microsoft.com/office/drawing/2014/main" id="{4FA89382-56C3-0D1C-1DF8-573FEFBA7BC1}"/>
              </a:ext>
            </a:extLst>
          </p:cNvPr>
          <p:cNvSpPr>
            <a:spLocks noGrp="1"/>
          </p:cNvSpPr>
          <p:nvPr>
            <p:ph type="dt" sz="half" idx="10"/>
          </p:nvPr>
        </p:nvSpPr>
        <p:spPr>
          <a:xfrm>
            <a:off x="5630951" y="6585629"/>
            <a:ext cx="930098" cy="284845"/>
          </a:xfrm>
        </p:spPr>
        <p:txBody>
          <a:bodyPr/>
          <a:lstStyle/>
          <a:p>
            <a:fld id="{2ADE5E0C-25EE-483A-B7CF-FD081880ECBE}" type="datetime1">
              <a:rPr lang="de-DE" smtClean="0">
                <a:solidFill>
                  <a:schemeClr val="bg1"/>
                </a:solidFill>
              </a:rPr>
              <a:t>28.11.2025</a:t>
            </a:fld>
            <a:endParaRPr lang="de-DE" dirty="0">
              <a:solidFill>
                <a:schemeClr val="bg1"/>
              </a:solidFill>
            </a:endParaRPr>
          </a:p>
        </p:txBody>
      </p:sp>
      <p:sp>
        <p:nvSpPr>
          <p:cNvPr id="23" name="Foliennummernplatzhalter 109">
            <a:extLst>
              <a:ext uri="{FF2B5EF4-FFF2-40B4-BE49-F238E27FC236}">
                <a16:creationId xmlns:a16="http://schemas.microsoft.com/office/drawing/2014/main" id="{3E0CAC7F-15C3-CBD7-2178-F1FC815BC143}"/>
              </a:ext>
            </a:extLst>
          </p:cNvPr>
          <p:cNvSpPr>
            <a:spLocks noGrp="1"/>
          </p:cNvSpPr>
          <p:nvPr>
            <p:ph type="sldNum" sz="quarter" idx="12"/>
          </p:nvPr>
        </p:nvSpPr>
        <p:spPr>
          <a:xfrm>
            <a:off x="11498580" y="6538530"/>
            <a:ext cx="665392" cy="365125"/>
          </a:xfrm>
        </p:spPr>
        <p:txBody>
          <a:bodyPr/>
          <a:lstStyle/>
          <a:p>
            <a:fld id="{C023FF70-872E-4525-8AF3-C05D0D2571AD}" type="slidenum">
              <a:rPr lang="de-DE" smtClean="0">
                <a:solidFill>
                  <a:schemeClr val="bg1"/>
                </a:solidFill>
              </a:rPr>
              <a:t>9</a:t>
            </a:fld>
            <a:endParaRPr lang="de-DE" dirty="0">
              <a:solidFill>
                <a:schemeClr val="bg1"/>
              </a:solidFill>
            </a:endParaRPr>
          </a:p>
        </p:txBody>
      </p:sp>
      <p:sp>
        <p:nvSpPr>
          <p:cNvPr id="26" name="Textfeld 25">
            <a:extLst>
              <a:ext uri="{FF2B5EF4-FFF2-40B4-BE49-F238E27FC236}">
                <a16:creationId xmlns:a16="http://schemas.microsoft.com/office/drawing/2014/main" id="{F63D52A6-AF29-2E87-57EB-103017AADF6F}"/>
              </a:ext>
            </a:extLst>
          </p:cNvPr>
          <p:cNvSpPr txBox="1"/>
          <p:nvPr/>
        </p:nvSpPr>
        <p:spPr>
          <a:xfrm>
            <a:off x="243097" y="6294824"/>
            <a:ext cx="9921240" cy="215444"/>
          </a:xfrm>
          <a:prstGeom prst="rect">
            <a:avLst/>
          </a:prstGeom>
          <a:noFill/>
        </p:spPr>
        <p:txBody>
          <a:bodyPr wrap="square" rtlCol="0">
            <a:spAutoFit/>
          </a:bodyPr>
          <a:lstStyle/>
          <a:p>
            <a:r>
              <a:rPr lang="de-DE" sz="800" dirty="0"/>
              <a:t>https://www.tagesschau.de/thema/olaf_scholz?pageIndex=2</a:t>
            </a:r>
          </a:p>
        </p:txBody>
      </p:sp>
      <p:pic>
        <p:nvPicPr>
          <p:cNvPr id="27" name="Grafik 26">
            <a:extLst>
              <a:ext uri="{FF2B5EF4-FFF2-40B4-BE49-F238E27FC236}">
                <a16:creationId xmlns:a16="http://schemas.microsoft.com/office/drawing/2014/main" id="{F3A20AD8-6536-A284-A093-203ABD5F85DC}"/>
              </a:ext>
            </a:extLst>
          </p:cNvPr>
          <p:cNvPicPr>
            <a:picLocks noChangeAspect="1"/>
          </p:cNvPicPr>
          <p:nvPr/>
        </p:nvPicPr>
        <p:blipFill>
          <a:blip r:embed="rId2"/>
          <a:stretch>
            <a:fillRect/>
          </a:stretch>
        </p:blipFill>
        <p:spPr>
          <a:xfrm>
            <a:off x="427133" y="1706244"/>
            <a:ext cx="6354062" cy="1905266"/>
          </a:xfrm>
          <a:prstGeom prst="rect">
            <a:avLst/>
          </a:prstGeom>
        </p:spPr>
      </p:pic>
      <p:pic>
        <p:nvPicPr>
          <p:cNvPr id="28" name="Grafik 27">
            <a:extLst>
              <a:ext uri="{FF2B5EF4-FFF2-40B4-BE49-F238E27FC236}">
                <a16:creationId xmlns:a16="http://schemas.microsoft.com/office/drawing/2014/main" id="{D689F4E6-C5C0-E466-EC88-FAC1F6BC9295}"/>
              </a:ext>
            </a:extLst>
          </p:cNvPr>
          <p:cNvPicPr>
            <a:picLocks noChangeAspect="1"/>
          </p:cNvPicPr>
          <p:nvPr/>
        </p:nvPicPr>
        <p:blipFill>
          <a:blip r:embed="rId3"/>
          <a:stretch>
            <a:fillRect/>
          </a:stretch>
        </p:blipFill>
        <p:spPr>
          <a:xfrm rot="795298">
            <a:off x="5236431" y="2027074"/>
            <a:ext cx="6544588" cy="2267266"/>
          </a:xfrm>
          <a:prstGeom prst="rect">
            <a:avLst/>
          </a:prstGeom>
        </p:spPr>
      </p:pic>
      <p:pic>
        <p:nvPicPr>
          <p:cNvPr id="29" name="Grafik 28">
            <a:extLst>
              <a:ext uri="{FF2B5EF4-FFF2-40B4-BE49-F238E27FC236}">
                <a16:creationId xmlns:a16="http://schemas.microsoft.com/office/drawing/2014/main" id="{D29AD452-B319-E980-C3A7-3A96E9120FB1}"/>
              </a:ext>
            </a:extLst>
          </p:cNvPr>
          <p:cNvPicPr>
            <a:picLocks noChangeAspect="1"/>
          </p:cNvPicPr>
          <p:nvPr/>
        </p:nvPicPr>
        <p:blipFill>
          <a:blip r:embed="rId4"/>
          <a:stretch>
            <a:fillRect/>
          </a:stretch>
        </p:blipFill>
        <p:spPr>
          <a:xfrm rot="21103156">
            <a:off x="500867" y="2959057"/>
            <a:ext cx="6649378" cy="2343477"/>
          </a:xfrm>
          <a:prstGeom prst="rect">
            <a:avLst/>
          </a:prstGeom>
        </p:spPr>
      </p:pic>
      <p:pic>
        <p:nvPicPr>
          <p:cNvPr id="30" name="Grafik 29">
            <a:extLst>
              <a:ext uri="{FF2B5EF4-FFF2-40B4-BE49-F238E27FC236}">
                <a16:creationId xmlns:a16="http://schemas.microsoft.com/office/drawing/2014/main" id="{FE66163F-0A13-5198-3A2B-BFB7A488EFC1}"/>
              </a:ext>
            </a:extLst>
          </p:cNvPr>
          <p:cNvPicPr>
            <a:picLocks noChangeAspect="1"/>
          </p:cNvPicPr>
          <p:nvPr/>
        </p:nvPicPr>
        <p:blipFill>
          <a:blip r:embed="rId5"/>
          <a:stretch>
            <a:fillRect/>
          </a:stretch>
        </p:blipFill>
        <p:spPr>
          <a:xfrm rot="520407">
            <a:off x="5040998" y="3792558"/>
            <a:ext cx="5677692" cy="1752845"/>
          </a:xfrm>
          <a:prstGeom prst="rect">
            <a:avLst/>
          </a:prstGeom>
        </p:spPr>
      </p:pic>
      <p:pic>
        <p:nvPicPr>
          <p:cNvPr id="31" name="Grafik 30">
            <a:extLst>
              <a:ext uri="{FF2B5EF4-FFF2-40B4-BE49-F238E27FC236}">
                <a16:creationId xmlns:a16="http://schemas.microsoft.com/office/drawing/2014/main" id="{DE3EC5EC-AAEA-1AEB-621A-15A1C2B1D922}"/>
              </a:ext>
            </a:extLst>
          </p:cNvPr>
          <p:cNvPicPr>
            <a:picLocks noChangeAspect="1"/>
          </p:cNvPicPr>
          <p:nvPr/>
        </p:nvPicPr>
        <p:blipFill>
          <a:blip r:embed="rId6"/>
          <a:stretch>
            <a:fillRect/>
          </a:stretch>
        </p:blipFill>
        <p:spPr>
          <a:xfrm>
            <a:off x="2342625" y="4428026"/>
            <a:ext cx="6573167" cy="1686160"/>
          </a:xfrm>
          <a:prstGeom prst="rect">
            <a:avLst/>
          </a:prstGeom>
        </p:spPr>
      </p:pic>
    </p:spTree>
    <p:extLst>
      <p:ext uri="{BB962C8B-B14F-4D97-AF65-F5344CB8AC3E}">
        <p14:creationId xmlns:p14="http://schemas.microsoft.com/office/powerpoint/2010/main" val="34610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p:stCondLst>
                              <p:cond delay="2500"/>
                            </p:stCondLst>
                            <p:childTnLst>
                              <p:par>
                                <p:cTn id="35" presetID="64" presetClass="path" presetSubtype="0" accel="50000" decel="50000" fill="hold" nodeType="afterEffect">
                                  <p:stCondLst>
                                    <p:cond delay="0"/>
                                  </p:stCondLst>
                                  <p:childTnLst>
                                    <p:animMotion origin="layout" path="M 1.25E-6 1.48148E-6 L 1.25E-6 -0.25 " pathEditMode="relative" rAng="0" ptsTypes="AA">
                                      <p:cBhvr>
                                        <p:cTn id="36" dur="1000" fill="hold"/>
                                        <p:tgtEl>
                                          <p:spTgt spid="31"/>
                                        </p:tgtEl>
                                        <p:attrNameLst>
                                          <p:attrName>ppt_x</p:attrName>
                                          <p:attrName>ppt_y</p:attrName>
                                        </p:attrNameLst>
                                      </p:cBhvr>
                                      <p:rCtr x="0" y="-12500"/>
                                    </p:animMotion>
                                  </p:childTnLst>
                                </p:cTn>
                              </p:par>
                              <p:par>
                                <p:cTn id="37" presetID="6" presetClass="emph" presetSubtype="0" fill="hold" nodeType="withEffect">
                                  <p:stCondLst>
                                    <p:cond delay="0"/>
                                  </p:stCondLst>
                                  <p:childTnLst>
                                    <p:animScale>
                                      <p:cBhvr>
                                        <p:cTn id="38" dur="2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3248</Words>
  <Application>Microsoft Office PowerPoint</Application>
  <PresentationFormat>Breitbild</PresentationFormat>
  <Paragraphs>630</Paragraphs>
  <Slides>38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38</vt:i4>
      </vt:variant>
    </vt:vector>
  </HeadingPairs>
  <TitlesOfParts>
    <vt:vector size="46" baseType="lpstr">
      <vt:lpstr>Arial</vt:lpstr>
      <vt:lpstr>Calibri</vt:lpstr>
      <vt:lpstr>Calibri (Textkörper)</vt:lpstr>
      <vt:lpstr>Calibri Light</vt:lpstr>
      <vt:lpstr>Source Sans Pro</vt:lpstr>
      <vt:lpstr>Trebuchet MS (Überschriften)</vt:lpstr>
      <vt:lpstr>Wingdings</vt:lpstr>
      <vt:lpstr>Office</vt:lpstr>
      <vt:lpstr>Hinweise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Administrator</dc:creator>
  <cp:lastModifiedBy>Gleis, Andreas</cp:lastModifiedBy>
  <cp:revision>665</cp:revision>
  <cp:lastPrinted>2024-04-16T06:54:29Z</cp:lastPrinted>
  <dcterms:created xsi:type="dcterms:W3CDTF">2024-03-11T14:56:33Z</dcterms:created>
  <dcterms:modified xsi:type="dcterms:W3CDTF">2025-11-28T08:25:28Z</dcterms:modified>
</cp:coreProperties>
</file>